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95" r:id="rId12"/>
    <p:sldId id="293" r:id="rId13"/>
    <p:sldId id="294" r:id="rId14"/>
    <p:sldId id="296" r:id="rId15"/>
    <p:sldId id="297" r:id="rId16"/>
    <p:sldId id="298" r:id="rId17"/>
    <p:sldId id="299" r:id="rId18"/>
    <p:sldId id="300" r:id="rId19"/>
    <p:sldId id="301" r:id="rId20"/>
    <p:sldId id="302" r:id="rId21"/>
    <p:sldId id="303"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x="12192000" cy="6858000"/>
  <p:notesSz cx="6858000" cy="9144000"/>
  <p:defaultTextStyle>
    <a:defPPr lvl="0">
      <a:defRPr lang="ru-RU"/>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3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1T10:15:3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4419 556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hasCustomPrompt="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10/24/2022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857E33E-8B18-4087-B112-809917729534}" type="datetimeFigureOut">
              <a:rPr lang="en-US" dirty="0"/>
              <a:t>10/24/2022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FFE419-2371-464F-8239-3959401C3561}" type="datetimeFigureOut">
              <a:rPr lang="en-US" dirty="0"/>
              <a:t>10/24/2022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162C4-EDD9-4389-A98B-B87ECEA2A816}" type="datetimeFigureOut">
              <a:rPr lang="en-US" dirty="0"/>
              <a:t>10/24/2022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10/24/2022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A954B2F-12DE-47F5-8894-472B206D2E1E}" type="datetimeFigureOut">
              <a:rPr lang="en-US" dirty="0"/>
              <a:t>10/24/2022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hasCustomPrompt="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F30E46F-7819-4ACF-B48B-48222C2ACC88}" type="datetimeFigureOut">
              <a:rPr lang="en-US" dirty="0"/>
              <a:t>10/24/2022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10/24/2022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10/24/2022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10/24/2022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10/24/2022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10/24/2022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805" indent="-344805"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6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92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1005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605" indent="-34480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87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050"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775" indent="-338455"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67439" y="405105"/>
            <a:ext cx="9144000" cy="2387600"/>
          </a:xfrm>
        </p:spPr>
        <p:txBody>
          <a:bodyPr>
            <a:normAutofit/>
          </a:bodyPr>
          <a:lstStyle/>
          <a:p>
            <a:r>
              <a:rPr lang="ru-RU" sz="7200" b="1" dirty="0">
                <a:gradFill>
                  <a:gsLst>
                    <a:gs pos="0">
                      <a:srgbClr val="14CD68"/>
                    </a:gs>
                    <a:gs pos="100000">
                      <a:srgbClr val="0B6E38"/>
                    </a:gs>
                  </a:gsLst>
                  <a:lin scaled="0"/>
                </a:gradFill>
                <a:cs typeface="Calibri Light" panose="020F0302020204030204"/>
              </a:rPr>
              <a:t>В</a:t>
            </a:r>
            <a:r>
              <a:rPr lang="uk-UA" sz="7200" b="1" dirty="0">
                <a:gradFill>
                  <a:gsLst>
                    <a:gs pos="0">
                      <a:srgbClr val="14CD68"/>
                    </a:gs>
                    <a:gs pos="100000">
                      <a:srgbClr val="0B6E38"/>
                    </a:gs>
                  </a:gsLst>
                  <a:lin scaled="0"/>
                </a:gradFill>
                <a:cs typeface="Calibri Light" panose="020F0302020204030204"/>
              </a:rPr>
              <a:t>і</a:t>
            </a:r>
            <a:r>
              <a:rPr lang="ru-RU" sz="7200" b="1" dirty="0">
                <a:gradFill>
                  <a:gsLst>
                    <a:gs pos="0">
                      <a:srgbClr val="14CD68"/>
                    </a:gs>
                    <a:gs pos="100000">
                      <a:srgbClr val="0B6E38"/>
                    </a:gs>
                  </a:gsLst>
                  <a:lin scaled="0"/>
                </a:gradFill>
                <a:cs typeface="Calibri Light" panose="020F0302020204030204"/>
              </a:rPr>
              <a:t>ртуальна машина</a:t>
            </a:r>
          </a:p>
        </p:txBody>
      </p:sp>
      <p:sp>
        <p:nvSpPr>
          <p:cNvPr id="3" name="Подзаголовок 2"/>
          <p:cNvSpPr>
            <a:spLocks noGrp="1"/>
          </p:cNvSpPr>
          <p:nvPr>
            <p:ph type="subTitle" idx="1"/>
          </p:nvPr>
        </p:nvSpPr>
        <p:spPr>
          <a:xfrm>
            <a:off x="-97155" y="4725521"/>
            <a:ext cx="9144000" cy="1655762"/>
          </a:xfrm>
        </p:spPr>
        <p:txBody>
          <a:bodyPr vert="horz" lIns="91440" tIns="45720" rIns="91440" bIns="45720" rtlCol="0" anchor="t">
            <a:normAutofit/>
          </a:bodyPr>
          <a:lstStyle/>
          <a:p>
            <a:pPr lvl="5" algn="l"/>
            <a:r>
              <a:rPr lang="uk-UA" altLang="ru-RU" sz="2840" b="1" dirty="0">
                <a:solidFill>
                  <a:schemeClr val="tx1">
                    <a:lumMod val="95000"/>
                  </a:schemeClr>
                </a:solidFill>
                <a:cs typeface="Calibri" panose="020F0502020204030204"/>
              </a:rPr>
              <a:t>Короткий огляд і використання в тестуванні</a:t>
            </a:r>
          </a:p>
        </p:txBody>
      </p:sp>
      <mc:AlternateContent xmlns:mc="http://schemas.openxmlformats.org/markup-compatibility/2006" xmlns:p14="http://schemas.microsoft.com/office/powerpoint/2010/main">
        <mc:Choice Requires="p14">
          <p:contentPart p14:bwMode="auto" r:id="rId2">
            <p14:nvContentPartPr>
              <p14:cNvPr id="13" name="Рукописный ввод 12"/>
              <p14:cNvContentPartPr/>
              <p14:nvPr/>
            </p14:nvContentPartPr>
            <p14:xfrm>
              <a:off x="4659922" y="-908537"/>
              <a:ext cx="29307" cy="29307"/>
            </p14:xfrm>
          </p:contentPart>
        </mc:Choice>
        <mc:Fallback xmlns="">
          <p:pic>
            <p:nvPicPr>
              <p:cNvPr id="13" name="Рукописный ввод 12"/>
            </p:nvPicPr>
            <p:blipFill>
              <a:blip r:embed="rId3"/>
            </p:blipFill>
            <p:spPr>
              <a:xfrm>
                <a:off x="4659922" y="-908537"/>
                <a:ext cx="29307" cy="29307"/>
              </a:xfrm>
              <a:prstGeom prst="rect"/>
            </p:spPr>
          </p:pic>
        </mc:Fallback>
      </mc:AlternateContent>
      <p:sp>
        <p:nvSpPr>
          <p:cNvPr id="15" name="Прямоугольник: скругленные углы 14"/>
          <p:cNvSpPr/>
          <p:nvPr/>
        </p:nvSpPr>
        <p:spPr>
          <a:xfrm>
            <a:off x="2000431" y="3187571"/>
            <a:ext cx="9640898" cy="3440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b="1" i="1" dirty="0">
                <a:solidFill>
                  <a:schemeClr val="accent3"/>
                </a:solidFill>
              </a:rPr>
              <a:t>Використання віртуальних машин у тестуванні ПЗ</a:t>
            </a:r>
          </a:p>
        </p:txBody>
      </p:sp>
      <p:sp>
        <p:nvSpPr>
          <p:cNvPr id="3" name="Content Placeholder 2"/>
          <p:cNvSpPr>
            <a:spLocks noGrp="1"/>
          </p:cNvSpPr>
          <p:nvPr>
            <p:ph idx="1"/>
          </p:nvPr>
        </p:nvSpPr>
        <p:spPr/>
        <p:txBody>
          <a:bodyPr>
            <a:normAutofit fontScale="90000" lnSpcReduction="10000"/>
          </a:bodyPr>
          <a:lstStyle/>
          <a:p>
            <a:r>
              <a:rPr lang="ru-RU" sz="1900" dirty="0">
                <a:latin typeface="+mj-lt"/>
              </a:rPr>
              <a:t>Завдяки віртуальним машинам користувачі можуть тестувати програмне забезпечення у різних оточеннях (системах, конфігураціях тощо) на своєму ПК без необхідності запускати та налаштовувати окремий пристрій;</a:t>
            </a:r>
          </a:p>
          <a:p>
            <a:r>
              <a:rPr lang="ru-RU" sz="1900" dirty="0">
                <a:latin typeface="+mj-lt"/>
              </a:rPr>
              <a:t>Відразу кілька тестувальників можуть отримати в розпорядження вже заздалегідь підготовлену тестову машину зі встановленою ОС та настроєним програмним середовищем (включаючи, наприклад, локальний SQL-сервер для побудови та обслуговування баз даних, які використовуються в роботі програмного забезпечення);</a:t>
            </a:r>
          </a:p>
          <a:p>
            <a:r>
              <a:rPr lang="ru-RU" sz="1900" dirty="0">
                <a:latin typeface="+mj-lt"/>
              </a:rPr>
              <a:t>ВМ надають зручні можливості щодо створення конкретного специфічного оточення, необхідного для дослідження ПЗ, що розробляється.</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E744-962B-CC06-9FE3-481DD1971444}"/>
              </a:ext>
            </a:extLst>
          </p:cNvPr>
          <p:cNvSpPr>
            <a:spLocks noGrp="1"/>
          </p:cNvSpPr>
          <p:nvPr>
            <p:ph type="title"/>
          </p:nvPr>
        </p:nvSpPr>
        <p:spPr/>
        <p:txBody>
          <a:bodyPr/>
          <a:lstStyle/>
          <a:p>
            <a:r>
              <a:rPr lang="uk-UA" b="1" i="1" dirty="0">
                <a:solidFill>
                  <a:schemeClr val="accent3">
                    <a:lumMod val="60000"/>
                    <a:lumOff val="40000"/>
                  </a:schemeClr>
                </a:solidFill>
              </a:rPr>
              <a:t>Встановлення віртуальних машин</a:t>
            </a:r>
            <a:r>
              <a:rPr lang="en-US" b="1" i="1" dirty="0">
                <a:solidFill>
                  <a:schemeClr val="accent3">
                    <a:lumMod val="60000"/>
                    <a:lumOff val="40000"/>
                  </a:schemeClr>
                </a:solidFill>
              </a:rPr>
              <a:t> </a:t>
            </a:r>
            <a:r>
              <a:rPr lang="uk-UA" b="1" i="1" dirty="0">
                <a:solidFill>
                  <a:schemeClr val="accent3">
                    <a:lumMod val="60000"/>
                    <a:lumOff val="40000"/>
                  </a:schemeClr>
                </a:solidFill>
              </a:rPr>
              <a:t>на прикладі </a:t>
            </a:r>
            <a:r>
              <a:rPr lang="en-US" b="1" i="1" dirty="0">
                <a:solidFill>
                  <a:schemeClr val="accent3">
                    <a:lumMod val="60000"/>
                    <a:lumOff val="40000"/>
                  </a:schemeClr>
                </a:solidFill>
              </a:rPr>
              <a:t>HYPER-V</a:t>
            </a:r>
            <a:endParaRPr lang="ru-RU" b="1" i="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26308BE3-2BF5-8B22-BA02-FB45ECB3391F}"/>
              </a:ext>
            </a:extLst>
          </p:cNvPr>
          <p:cNvSpPr>
            <a:spLocks noGrp="1"/>
          </p:cNvSpPr>
          <p:nvPr>
            <p:ph idx="1"/>
          </p:nvPr>
        </p:nvSpPr>
        <p:spPr/>
        <p:txBody>
          <a:bodyPr>
            <a:normAutofit fontScale="62500" lnSpcReduction="20000"/>
          </a:bodyPr>
          <a:lstStyle/>
          <a:p>
            <a:pPr marL="0" indent="0">
              <a:buNone/>
            </a:pPr>
            <a:r>
              <a:rPr lang="en-US" dirty="0"/>
              <a:t>1. </a:t>
            </a:r>
            <a:r>
              <a:rPr lang="uk-UA" dirty="0"/>
              <a:t>Перевірити, чи ввімкнена віртуалізація в системі </a:t>
            </a:r>
            <a:r>
              <a:rPr lang="en-US" dirty="0"/>
              <a:t>BIOS</a:t>
            </a:r>
          </a:p>
          <a:p>
            <a:pPr marL="0" indent="0">
              <a:buNone/>
            </a:pPr>
            <a:r>
              <a:rPr lang="en-US" sz="2200" dirty="0"/>
              <a:t>-</a:t>
            </a:r>
            <a:r>
              <a:rPr lang="ru-RU" sz="2200" dirty="0"/>
              <a:t> Натиска</a:t>
            </a:r>
            <a:r>
              <a:rPr lang="uk-UA" sz="2200" dirty="0"/>
              <a:t>ємо</a:t>
            </a:r>
            <a:r>
              <a:rPr lang="en-US" sz="2200" dirty="0"/>
              <a:t> </a:t>
            </a:r>
            <a:r>
              <a:rPr lang="ru-RU" sz="2200" b="1" i="0" dirty="0">
                <a:effectLst/>
              </a:rPr>
              <a:t>Ctrl+Shift+Esc</a:t>
            </a:r>
            <a:r>
              <a:rPr lang="ru-RU" sz="2200" b="0" i="0" dirty="0">
                <a:effectLst/>
              </a:rPr>
              <a:t> та у графі ЦП перевірити стан «Віртуализація»;</a:t>
            </a:r>
          </a:p>
          <a:p>
            <a:pPr marL="0" indent="0">
              <a:buNone/>
            </a:pPr>
            <a:r>
              <a:rPr lang="ru-RU" sz="2200" dirty="0"/>
              <a:t>- Якщо вимкнена, то апаратно ввімкнути її в </a:t>
            </a:r>
            <a:r>
              <a:rPr lang="en-US" sz="2200" dirty="0"/>
              <a:t>BIOS.</a:t>
            </a:r>
          </a:p>
          <a:p>
            <a:pPr marL="0" indent="0">
              <a:buNone/>
            </a:pPr>
            <a:r>
              <a:rPr lang="en-US" dirty="0"/>
              <a:t>2. </a:t>
            </a:r>
            <a:r>
              <a:rPr lang="uk-UA" dirty="0"/>
              <a:t>Встановлення програмного компонента </a:t>
            </a:r>
            <a:r>
              <a:rPr lang="en-US" dirty="0"/>
              <a:t>HYPER-V</a:t>
            </a:r>
          </a:p>
          <a:p>
            <a:pPr marL="0" indent="0">
              <a:buNone/>
            </a:pPr>
            <a:r>
              <a:rPr lang="uk-UA" sz="2300" dirty="0"/>
              <a:t>- Натісніть</a:t>
            </a:r>
            <a:r>
              <a:rPr lang="ru-RU" sz="2300" b="0" i="0" dirty="0">
                <a:effectLst/>
              </a:rPr>
              <a:t> </a:t>
            </a:r>
            <a:r>
              <a:rPr lang="ru-RU" sz="2300" b="1" i="0" dirty="0">
                <a:effectLst/>
              </a:rPr>
              <a:t>Win+R</a:t>
            </a:r>
            <a:r>
              <a:rPr lang="ru-RU" sz="2300" b="0" i="0" dirty="0">
                <a:effectLst/>
              </a:rPr>
              <a:t> и введіть </a:t>
            </a:r>
            <a:r>
              <a:rPr lang="ru-RU" sz="2300" b="1" i="0" dirty="0">
                <a:effectLst/>
              </a:rPr>
              <a:t>optionalfeatures</a:t>
            </a:r>
            <a:r>
              <a:rPr lang="ru-RU" sz="2300" b="0" i="0" dirty="0">
                <a:effectLst/>
              </a:rPr>
              <a:t>, щоб швидко відкрити компоненти системи;</a:t>
            </a:r>
          </a:p>
          <a:p>
            <a:pPr marL="0" indent="0">
              <a:buNone/>
            </a:pPr>
            <a:r>
              <a:rPr lang="ru-RU" sz="2300" dirty="0"/>
              <a:t>- В компонентах знайд</a:t>
            </a:r>
            <a:r>
              <a:rPr lang="uk-UA" sz="2300" dirty="0"/>
              <a:t>іть </a:t>
            </a:r>
            <a:r>
              <a:rPr lang="en-US" sz="2300" dirty="0"/>
              <a:t>HYPER-V</a:t>
            </a:r>
            <a:r>
              <a:rPr lang="uk-UA" sz="2300" dirty="0"/>
              <a:t>, виберіть та натисніть ОК;</a:t>
            </a:r>
          </a:p>
          <a:p>
            <a:pPr marL="0" indent="0">
              <a:buNone/>
            </a:pPr>
            <a:r>
              <a:rPr lang="ru-RU" sz="2300" dirty="0"/>
              <a:t>- Буде виконане встановлення ВМ після чого ви зможете знайти її через пошук </a:t>
            </a:r>
            <a:r>
              <a:rPr lang="en-US" sz="2300" dirty="0"/>
              <a:t>WINDOWS 10/11</a:t>
            </a:r>
            <a:r>
              <a:rPr lang="uk-UA" sz="2300" dirty="0"/>
              <a:t>;</a:t>
            </a:r>
          </a:p>
          <a:p>
            <a:pPr marL="0" indent="0">
              <a:buNone/>
            </a:pPr>
            <a:r>
              <a:rPr lang="uk-UA" sz="2300" dirty="0"/>
              <a:t>-Крім того, ви можете виконати швидке встановлення ВМ через командну строку від імені адміністратора (</a:t>
            </a:r>
            <a:r>
              <a:rPr lang="en-US" sz="2300" dirty="0"/>
              <a:t>WIN+R &gt;&gt; </a:t>
            </a:r>
            <a:r>
              <a:rPr lang="en-US" sz="2300" dirty="0" err="1"/>
              <a:t>cmd</a:t>
            </a:r>
            <a:r>
              <a:rPr lang="en-US" sz="2300" dirty="0"/>
              <a:t> &gt;&gt; </a:t>
            </a:r>
            <a:r>
              <a:rPr lang="en-US" sz="2300" dirty="0" err="1"/>
              <a:t>ctrl+shift+enter</a:t>
            </a:r>
            <a:r>
              <a:rPr lang="en-US" sz="2300" dirty="0"/>
              <a:t>) </a:t>
            </a:r>
            <a:r>
              <a:rPr lang="uk-UA" sz="2300" dirty="0"/>
              <a:t>та ввести наступну команду  </a:t>
            </a:r>
            <a:r>
              <a:rPr lang="en-US" sz="2300" kern="0" dirty="0">
                <a:solidFill>
                  <a:srgbClr val="00B0F0"/>
                </a:solidFill>
                <a:effectLst/>
                <a:ea typeface="Times New Roman" panose="02020603050405020304" pitchFamily="18" charset="0"/>
                <a:cs typeface="Times New Roman" panose="02020603050405020304" pitchFamily="18" charset="0"/>
              </a:rPr>
              <a:t>DISM /Online /Enable-Feature /All /</a:t>
            </a:r>
            <a:r>
              <a:rPr lang="en-US" sz="2300" kern="0" dirty="0" err="1">
                <a:solidFill>
                  <a:srgbClr val="00B0F0"/>
                </a:solidFill>
                <a:effectLst/>
                <a:ea typeface="Times New Roman" panose="02020603050405020304" pitchFamily="18" charset="0"/>
                <a:cs typeface="Times New Roman" panose="02020603050405020304" pitchFamily="18" charset="0"/>
              </a:rPr>
              <a:t>FeatureName:Microsoft-Hyper-V</a:t>
            </a:r>
            <a:r>
              <a:rPr lang="uk-UA" sz="2300" kern="0" dirty="0">
                <a:solidFill>
                  <a:srgbClr val="00B0F0"/>
                </a:solidFill>
                <a:effectLst/>
                <a:ea typeface="Times New Roman" panose="02020603050405020304" pitchFamily="18" charset="0"/>
                <a:cs typeface="Times New Roman" panose="02020603050405020304" pitchFamily="18" charset="0"/>
              </a:rPr>
              <a:t> </a:t>
            </a:r>
            <a:r>
              <a:rPr lang="uk-UA" sz="2300" kern="0" dirty="0">
                <a:ea typeface="Times New Roman" panose="02020603050405020304" pitchFamily="18" charset="0"/>
                <a:cs typeface="Times New Roman" panose="02020603050405020304" pitchFamily="18" charset="0"/>
              </a:rPr>
              <a:t>та підтвердите свій вибір.</a:t>
            </a:r>
            <a:endParaRPr lang="ru-RU" sz="2300" dirty="0"/>
          </a:p>
        </p:txBody>
      </p:sp>
    </p:spTree>
    <p:extLst>
      <p:ext uri="{BB962C8B-B14F-4D97-AF65-F5344CB8AC3E}">
        <p14:creationId xmlns:p14="http://schemas.microsoft.com/office/powerpoint/2010/main" val="131009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EB28D1-114E-0934-5FFB-90591C443B1F}"/>
              </a:ext>
            </a:extLst>
          </p:cNvPr>
          <p:cNvPicPr>
            <a:picLocks noGrp="1" noChangeAspect="1"/>
          </p:cNvPicPr>
          <p:nvPr>
            <p:ph idx="1"/>
          </p:nvPr>
        </p:nvPicPr>
        <p:blipFill>
          <a:blip r:embed="rId2"/>
          <a:stretch>
            <a:fillRect/>
          </a:stretch>
        </p:blipFill>
        <p:spPr>
          <a:xfrm>
            <a:off x="2357438" y="485775"/>
            <a:ext cx="4000500" cy="2991424"/>
          </a:xfrm>
        </p:spPr>
      </p:pic>
      <p:pic>
        <p:nvPicPr>
          <p:cNvPr id="7" name="Picture 6">
            <a:extLst>
              <a:ext uri="{FF2B5EF4-FFF2-40B4-BE49-F238E27FC236}">
                <a16:creationId xmlns:a16="http://schemas.microsoft.com/office/drawing/2014/main" id="{E9E1527C-8B93-EEEA-C88D-FBE8E0A984CD}"/>
              </a:ext>
            </a:extLst>
          </p:cNvPr>
          <p:cNvPicPr>
            <a:picLocks noChangeAspect="1"/>
          </p:cNvPicPr>
          <p:nvPr/>
        </p:nvPicPr>
        <p:blipFill>
          <a:blip r:embed="rId3"/>
          <a:stretch>
            <a:fillRect/>
          </a:stretch>
        </p:blipFill>
        <p:spPr>
          <a:xfrm>
            <a:off x="6781799" y="510161"/>
            <a:ext cx="3743325" cy="5934075"/>
          </a:xfrm>
          <a:prstGeom prst="rect">
            <a:avLst/>
          </a:prstGeom>
        </p:spPr>
      </p:pic>
    </p:spTree>
    <p:extLst>
      <p:ext uri="{BB962C8B-B14F-4D97-AF65-F5344CB8AC3E}">
        <p14:creationId xmlns:p14="http://schemas.microsoft.com/office/powerpoint/2010/main" val="2099222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A6872A-FF7A-D2ED-7FA7-6A74D3A86F32}"/>
              </a:ext>
            </a:extLst>
          </p:cNvPr>
          <p:cNvSpPr>
            <a:spLocks noGrp="1"/>
          </p:cNvSpPr>
          <p:nvPr>
            <p:ph idx="1"/>
          </p:nvPr>
        </p:nvSpPr>
        <p:spPr>
          <a:xfrm>
            <a:off x="2773599" y="714375"/>
            <a:ext cx="7796540" cy="5815013"/>
          </a:xfrm>
        </p:spPr>
        <p:txBody>
          <a:bodyPr>
            <a:normAutofit/>
          </a:bodyPr>
          <a:lstStyle/>
          <a:p>
            <a:pPr marL="0" indent="0">
              <a:buNone/>
            </a:pPr>
            <a:r>
              <a:rPr lang="en-US" dirty="0"/>
              <a:t>3. </a:t>
            </a:r>
            <a:r>
              <a:rPr lang="uk-UA" dirty="0"/>
              <a:t>Безпосереднє встановлення ВМ </a:t>
            </a:r>
            <a:r>
              <a:rPr lang="en-US" dirty="0"/>
              <a:t>HYPER-V</a:t>
            </a:r>
          </a:p>
          <a:p>
            <a:pPr algn="l">
              <a:buFontTx/>
              <a:buChar char="-"/>
            </a:pPr>
            <a:r>
              <a:rPr lang="uk-UA" sz="1400" dirty="0"/>
              <a:t>Через «ПУСК» знаходимо програму</a:t>
            </a:r>
            <a:r>
              <a:rPr lang="en-US" sz="1400" dirty="0"/>
              <a:t> HYPER-V,</a:t>
            </a:r>
            <a:r>
              <a:rPr lang="uk-UA" sz="1400" dirty="0"/>
              <a:t> в</a:t>
            </a:r>
            <a:r>
              <a:rPr lang="ru-RU" sz="1400" b="0" i="0" dirty="0">
                <a:effectLst/>
              </a:rPr>
              <a:t> розділі «Действие» натискаємо «Создать» и вибираємо пункт «Виртуальная машина». Запуститься «Мастер создания виртуальной машины»;</a:t>
            </a:r>
          </a:p>
          <a:p>
            <a:pPr algn="l">
              <a:buFontTx/>
              <a:buChar char="-"/>
            </a:pPr>
            <a:endParaRPr lang="ru-RU" sz="1400" dirty="0"/>
          </a:p>
          <a:p>
            <a:pPr algn="l">
              <a:buFontTx/>
              <a:buChar char="-"/>
            </a:pPr>
            <a:endParaRPr lang="ru-RU" sz="1400" b="0" i="0" dirty="0">
              <a:effectLst/>
            </a:endParaRPr>
          </a:p>
          <a:p>
            <a:pPr algn="l">
              <a:buFontTx/>
              <a:buChar char="-"/>
            </a:pPr>
            <a:endParaRPr lang="ru-RU" sz="1400" b="0" i="0" dirty="0">
              <a:effectLst/>
            </a:endParaRPr>
          </a:p>
          <a:p>
            <a:pPr algn="l">
              <a:buFontTx/>
              <a:buChar char="-"/>
            </a:pPr>
            <a:endParaRPr lang="ru-RU" sz="1400" b="0" i="0" dirty="0">
              <a:effectLst/>
            </a:endParaRPr>
          </a:p>
          <a:p>
            <a:pPr algn="l">
              <a:buFontTx/>
              <a:buChar char="-"/>
            </a:pPr>
            <a:endParaRPr lang="ru-RU" sz="1400" b="0" i="0" dirty="0">
              <a:effectLst/>
            </a:endParaRPr>
          </a:p>
          <a:p>
            <a:pPr marL="0" indent="0" algn="l">
              <a:buNone/>
            </a:pPr>
            <a:br>
              <a:rPr lang="ru-RU" dirty="0"/>
            </a:br>
            <a:endParaRPr lang="ru-RU" dirty="0"/>
          </a:p>
        </p:txBody>
      </p:sp>
      <p:pic>
        <p:nvPicPr>
          <p:cNvPr id="4" name="Picture 3">
            <a:extLst>
              <a:ext uri="{FF2B5EF4-FFF2-40B4-BE49-F238E27FC236}">
                <a16:creationId xmlns:a16="http://schemas.microsoft.com/office/drawing/2014/main" id="{1EFA19E6-C138-2966-106B-454033A74B55}"/>
              </a:ext>
            </a:extLst>
          </p:cNvPr>
          <p:cNvPicPr>
            <a:picLocks noChangeAspect="1"/>
          </p:cNvPicPr>
          <p:nvPr/>
        </p:nvPicPr>
        <p:blipFill>
          <a:blip r:embed="rId2"/>
          <a:stretch>
            <a:fillRect/>
          </a:stretch>
        </p:blipFill>
        <p:spPr>
          <a:xfrm>
            <a:off x="3021413" y="2777812"/>
            <a:ext cx="7300912" cy="3751576"/>
          </a:xfrm>
          <a:prstGeom prst="rect">
            <a:avLst/>
          </a:prstGeom>
        </p:spPr>
      </p:pic>
    </p:spTree>
    <p:extLst>
      <p:ext uri="{BB962C8B-B14F-4D97-AF65-F5344CB8AC3E}">
        <p14:creationId xmlns:p14="http://schemas.microsoft.com/office/powerpoint/2010/main" val="2178900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FA8E7-C91D-B4A7-13C5-414B32236283}"/>
              </a:ext>
            </a:extLst>
          </p:cNvPr>
          <p:cNvSpPr>
            <a:spLocks noGrp="1"/>
          </p:cNvSpPr>
          <p:nvPr>
            <p:ph idx="1"/>
          </p:nvPr>
        </p:nvSpPr>
        <p:spPr>
          <a:xfrm>
            <a:off x="2719388" y="630467"/>
            <a:ext cx="8139112" cy="1071561"/>
          </a:xfrm>
        </p:spPr>
        <p:txBody>
          <a:bodyPr>
            <a:normAutofit/>
          </a:bodyPr>
          <a:lstStyle/>
          <a:p>
            <a:pPr marL="0" indent="0" algn="l">
              <a:buNone/>
            </a:pPr>
            <a:r>
              <a:rPr lang="en-US" sz="1400" b="0" i="0" dirty="0">
                <a:effectLst/>
              </a:rPr>
              <a:t>- </a:t>
            </a:r>
            <a:r>
              <a:rPr lang="ru-RU" sz="1400" b="0" i="0" dirty="0">
                <a:effectLst/>
              </a:rPr>
              <a:t>Покроково виконаємо всі дії за допомогою «Мастера». На цьому кроці відбуваються всі необхідні апаратні налаштування та мережі;</a:t>
            </a:r>
            <a:endParaRPr lang="en-US" sz="1400" b="0" i="0" dirty="0">
              <a:effectLst/>
            </a:endParaRPr>
          </a:p>
          <a:p>
            <a:pPr algn="l">
              <a:buFontTx/>
              <a:buChar char="-"/>
            </a:pPr>
            <a:endParaRPr lang="ru-RU" sz="1400" b="0" i="0" dirty="0">
              <a:effectLst/>
            </a:endParaRPr>
          </a:p>
        </p:txBody>
      </p:sp>
      <p:pic>
        <p:nvPicPr>
          <p:cNvPr id="5" name="Picture 4">
            <a:extLst>
              <a:ext uri="{FF2B5EF4-FFF2-40B4-BE49-F238E27FC236}">
                <a16:creationId xmlns:a16="http://schemas.microsoft.com/office/drawing/2014/main" id="{E448B40F-397D-B2B3-A22B-D366AFD8A683}"/>
              </a:ext>
            </a:extLst>
          </p:cNvPr>
          <p:cNvPicPr>
            <a:picLocks noChangeAspect="1"/>
          </p:cNvPicPr>
          <p:nvPr/>
        </p:nvPicPr>
        <p:blipFill>
          <a:blip r:embed="rId2"/>
          <a:stretch>
            <a:fillRect/>
          </a:stretch>
        </p:blipFill>
        <p:spPr>
          <a:xfrm>
            <a:off x="2819400" y="1166246"/>
            <a:ext cx="7539038" cy="5245619"/>
          </a:xfrm>
          <a:prstGeom prst="rect">
            <a:avLst/>
          </a:prstGeom>
        </p:spPr>
      </p:pic>
    </p:spTree>
    <p:extLst>
      <p:ext uri="{BB962C8B-B14F-4D97-AF65-F5344CB8AC3E}">
        <p14:creationId xmlns:p14="http://schemas.microsoft.com/office/powerpoint/2010/main" val="187601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BFCF8D-95F7-BB6A-35EF-B16E4EDC9A32}"/>
              </a:ext>
            </a:extLst>
          </p:cNvPr>
          <p:cNvPicPr>
            <a:picLocks noGrp="1" noChangeAspect="1"/>
          </p:cNvPicPr>
          <p:nvPr>
            <p:ph idx="1"/>
          </p:nvPr>
        </p:nvPicPr>
        <p:blipFill>
          <a:blip r:embed="rId2"/>
          <a:stretch>
            <a:fillRect/>
          </a:stretch>
        </p:blipFill>
        <p:spPr>
          <a:xfrm>
            <a:off x="3223418" y="766762"/>
            <a:ext cx="7149307" cy="5636760"/>
          </a:xfrm>
        </p:spPr>
      </p:pic>
    </p:spTree>
    <p:extLst>
      <p:ext uri="{BB962C8B-B14F-4D97-AF65-F5344CB8AC3E}">
        <p14:creationId xmlns:p14="http://schemas.microsoft.com/office/powerpoint/2010/main" val="261853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6EAF42-BD7F-9032-D74B-5D3F86CEBF7D}"/>
              </a:ext>
            </a:extLst>
          </p:cNvPr>
          <p:cNvPicPr>
            <a:picLocks noGrp="1" noChangeAspect="1"/>
          </p:cNvPicPr>
          <p:nvPr>
            <p:ph idx="1"/>
          </p:nvPr>
        </p:nvPicPr>
        <p:blipFill>
          <a:blip r:embed="rId2"/>
          <a:stretch>
            <a:fillRect/>
          </a:stretch>
        </p:blipFill>
        <p:spPr>
          <a:xfrm>
            <a:off x="3194050" y="605631"/>
            <a:ext cx="7235825" cy="5704973"/>
          </a:xfrm>
        </p:spPr>
      </p:pic>
    </p:spTree>
    <p:extLst>
      <p:ext uri="{BB962C8B-B14F-4D97-AF65-F5344CB8AC3E}">
        <p14:creationId xmlns:p14="http://schemas.microsoft.com/office/powerpoint/2010/main" val="1746393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D67D-FCB4-DA43-6501-CCE6B884F443}"/>
              </a:ext>
            </a:extLst>
          </p:cNvPr>
          <p:cNvPicPr>
            <a:picLocks noChangeAspect="1"/>
          </p:cNvPicPr>
          <p:nvPr/>
        </p:nvPicPr>
        <p:blipFill>
          <a:blip r:embed="rId2"/>
          <a:stretch>
            <a:fillRect/>
          </a:stretch>
        </p:blipFill>
        <p:spPr>
          <a:xfrm>
            <a:off x="2719387" y="766762"/>
            <a:ext cx="7081838" cy="5583565"/>
          </a:xfrm>
          <a:prstGeom prst="rect">
            <a:avLst/>
          </a:prstGeom>
        </p:spPr>
      </p:pic>
    </p:spTree>
    <p:extLst>
      <p:ext uri="{BB962C8B-B14F-4D97-AF65-F5344CB8AC3E}">
        <p14:creationId xmlns:p14="http://schemas.microsoft.com/office/powerpoint/2010/main" val="1337784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C8CA6-8EDC-4856-BFBC-E38FBC5EFEE5}"/>
              </a:ext>
            </a:extLst>
          </p:cNvPr>
          <p:cNvPicPr>
            <a:picLocks noChangeAspect="1"/>
          </p:cNvPicPr>
          <p:nvPr/>
        </p:nvPicPr>
        <p:blipFill>
          <a:blip r:embed="rId2"/>
          <a:stretch>
            <a:fillRect/>
          </a:stretch>
        </p:blipFill>
        <p:spPr>
          <a:xfrm>
            <a:off x="2719387" y="766762"/>
            <a:ext cx="6753225" cy="5324475"/>
          </a:xfrm>
          <a:prstGeom prst="rect">
            <a:avLst/>
          </a:prstGeom>
        </p:spPr>
      </p:pic>
    </p:spTree>
    <p:extLst>
      <p:ext uri="{BB962C8B-B14F-4D97-AF65-F5344CB8AC3E}">
        <p14:creationId xmlns:p14="http://schemas.microsoft.com/office/powerpoint/2010/main" val="4124242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E14CD-869B-F990-A591-4272FCCA7CBC}"/>
              </a:ext>
            </a:extLst>
          </p:cNvPr>
          <p:cNvSpPr>
            <a:spLocks noGrp="1"/>
          </p:cNvSpPr>
          <p:nvPr>
            <p:ph idx="1"/>
          </p:nvPr>
        </p:nvSpPr>
        <p:spPr>
          <a:xfrm>
            <a:off x="2500313" y="457200"/>
            <a:ext cx="7984101" cy="1335069"/>
          </a:xfrm>
        </p:spPr>
        <p:txBody>
          <a:bodyPr/>
          <a:lstStyle/>
          <a:p>
            <a:pPr marL="0" indent="0" algn="l">
              <a:buNone/>
            </a:pPr>
            <a:r>
              <a:rPr lang="ru-RU" sz="1400" dirty="0"/>
              <a:t>- </a:t>
            </a:r>
            <a:r>
              <a:rPr lang="uk-UA" sz="1400" dirty="0"/>
              <a:t>На останньому кроці в</a:t>
            </a:r>
            <a:r>
              <a:rPr lang="ru-RU" sz="1400" dirty="0"/>
              <a:t>казуємо образ диску </a:t>
            </a:r>
            <a:r>
              <a:rPr lang="en-US" sz="1400" dirty="0"/>
              <a:t>.ISO</a:t>
            </a:r>
            <a:r>
              <a:rPr lang="ru-RU" sz="1400" dirty="0"/>
              <a:t>, з якого будемо встановлювати систему;</a:t>
            </a:r>
            <a:endParaRPr lang="ru-RU" sz="1400" b="0" i="0" dirty="0">
              <a:effectLst/>
            </a:endParaRPr>
          </a:p>
          <a:p>
            <a:endParaRPr lang="ru-RU" dirty="0"/>
          </a:p>
        </p:txBody>
      </p:sp>
      <p:pic>
        <p:nvPicPr>
          <p:cNvPr id="5" name="Picture 4">
            <a:extLst>
              <a:ext uri="{FF2B5EF4-FFF2-40B4-BE49-F238E27FC236}">
                <a16:creationId xmlns:a16="http://schemas.microsoft.com/office/drawing/2014/main" id="{8E7FF20E-41CB-52A7-31F0-5A180D601937}"/>
              </a:ext>
            </a:extLst>
          </p:cNvPr>
          <p:cNvPicPr>
            <a:picLocks noChangeAspect="1"/>
          </p:cNvPicPr>
          <p:nvPr/>
        </p:nvPicPr>
        <p:blipFill>
          <a:blip r:embed="rId2"/>
          <a:stretch>
            <a:fillRect/>
          </a:stretch>
        </p:blipFill>
        <p:spPr>
          <a:xfrm>
            <a:off x="2938462" y="1124734"/>
            <a:ext cx="6753225" cy="5324475"/>
          </a:xfrm>
          <a:prstGeom prst="rect">
            <a:avLst/>
          </a:prstGeom>
        </p:spPr>
      </p:pic>
    </p:spTree>
    <p:extLst>
      <p:ext uri="{BB962C8B-B14F-4D97-AF65-F5344CB8AC3E}">
        <p14:creationId xmlns:p14="http://schemas.microsoft.com/office/powerpoint/2010/main" val="362968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i="1" dirty="0">
                <a:solidFill>
                  <a:schemeClr val="accent3">
                    <a:lumMod val="60000"/>
                    <a:lumOff val="40000"/>
                  </a:schemeClr>
                </a:solidFill>
              </a:rPr>
              <a:t>Що таке віртуальна машина</a:t>
            </a:r>
          </a:p>
        </p:txBody>
      </p:sp>
      <p:sp>
        <p:nvSpPr>
          <p:cNvPr id="3" name="Объект 2"/>
          <p:cNvSpPr>
            <a:spLocks noGrp="1"/>
          </p:cNvSpPr>
          <p:nvPr>
            <p:ph idx="1"/>
          </p:nvPr>
        </p:nvSpPr>
        <p:spPr>
          <a:xfrm>
            <a:off x="2773599" y="2307611"/>
            <a:ext cx="7796540" cy="3997828"/>
          </a:xfrm>
        </p:spPr>
        <p:txBody>
          <a:bodyPr/>
          <a:lstStyle/>
          <a:p>
            <a:r>
              <a:rPr lang="ru-RU" dirty="0"/>
              <a:t>Віртуальна машина (ВМ, VM) - це віртуальне середовище, що працює як справжній комп'ютер, але всередині іншого комп'ютера;</a:t>
            </a:r>
          </a:p>
          <a:p>
            <a:r>
              <a:rPr lang="ru-RU" dirty="0"/>
              <a:t>ВМ запускається на ізольованому розділі жорсткого диска, встановленого на комп'ютері-хості (так називають системи, в рамках яких запускають ВМ).</a:t>
            </a:r>
          </a:p>
          <a:p>
            <a:r>
              <a:rPr lang="ru-RU" dirty="0"/>
              <a:t>Сукупність ресурсів, які </a:t>
            </a:r>
            <a:r>
              <a:rPr lang="uk-UA" altLang="ru-RU" dirty="0"/>
              <a:t>імітують</a:t>
            </a:r>
            <a:r>
              <a:rPr lang="ru-RU" dirty="0"/>
              <a:t> поведінку реального комп'ютера і звичайний користувач не побачить різницю в роботі ВМ і звичайного комп'ютера.</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F70DA9-15B1-5A83-4928-9CB76A44C1CC}"/>
              </a:ext>
            </a:extLst>
          </p:cNvPr>
          <p:cNvSpPr>
            <a:spLocks noGrp="1"/>
          </p:cNvSpPr>
          <p:nvPr>
            <p:ph idx="1"/>
          </p:nvPr>
        </p:nvSpPr>
        <p:spPr>
          <a:xfrm>
            <a:off x="2659299" y="701423"/>
            <a:ext cx="7796540" cy="955927"/>
          </a:xfrm>
        </p:spPr>
        <p:txBody>
          <a:bodyPr/>
          <a:lstStyle/>
          <a:p>
            <a:r>
              <a:rPr lang="ru-RU" sz="1400" dirty="0"/>
              <a:t>- </a:t>
            </a:r>
            <a:r>
              <a:rPr lang="uk-UA" sz="1400" dirty="0"/>
              <a:t>Після встановлення системи запускаємо </a:t>
            </a:r>
            <a:r>
              <a:rPr lang="en-US" sz="1400" dirty="0"/>
              <a:t>HYPER-V</a:t>
            </a:r>
            <a:r>
              <a:rPr lang="uk-UA" sz="1400" dirty="0"/>
              <a:t> та в диспетчері цієї програми запускаємо нашу систему, яку встановили із образу </a:t>
            </a:r>
            <a:r>
              <a:rPr lang="en-US" sz="1400" dirty="0"/>
              <a:t>.ISO.</a:t>
            </a:r>
            <a:endParaRPr lang="ru-RU" sz="1400" dirty="0"/>
          </a:p>
          <a:p>
            <a:endParaRPr lang="ru-RU" dirty="0"/>
          </a:p>
        </p:txBody>
      </p:sp>
      <p:pic>
        <p:nvPicPr>
          <p:cNvPr id="5" name="Picture 4">
            <a:extLst>
              <a:ext uri="{FF2B5EF4-FFF2-40B4-BE49-F238E27FC236}">
                <a16:creationId xmlns:a16="http://schemas.microsoft.com/office/drawing/2014/main" id="{14F0C285-9362-B311-7CFB-44068AFDA5F3}"/>
              </a:ext>
            </a:extLst>
          </p:cNvPr>
          <p:cNvPicPr>
            <a:picLocks noChangeAspect="1"/>
          </p:cNvPicPr>
          <p:nvPr/>
        </p:nvPicPr>
        <p:blipFill>
          <a:blip r:embed="rId2"/>
          <a:stretch>
            <a:fillRect/>
          </a:stretch>
        </p:blipFill>
        <p:spPr>
          <a:xfrm>
            <a:off x="2962275" y="1179386"/>
            <a:ext cx="6267450" cy="5153025"/>
          </a:xfrm>
          <a:prstGeom prst="rect">
            <a:avLst/>
          </a:prstGeom>
        </p:spPr>
      </p:pic>
    </p:spTree>
    <p:extLst>
      <p:ext uri="{BB962C8B-B14F-4D97-AF65-F5344CB8AC3E}">
        <p14:creationId xmlns:p14="http://schemas.microsoft.com/office/powerpoint/2010/main" val="692376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887900-6C9B-1814-F0E3-C80B552EDE87}"/>
              </a:ext>
            </a:extLst>
          </p:cNvPr>
          <p:cNvSpPr>
            <a:spLocks noGrp="1"/>
          </p:cNvSpPr>
          <p:nvPr>
            <p:ph idx="1"/>
          </p:nvPr>
        </p:nvSpPr>
        <p:spPr>
          <a:xfrm>
            <a:off x="2759312" y="309041"/>
            <a:ext cx="7796540" cy="1019697"/>
          </a:xfrm>
        </p:spPr>
        <p:txBody>
          <a:bodyPr>
            <a:normAutofit/>
          </a:bodyPr>
          <a:lstStyle/>
          <a:p>
            <a:pPr marL="0" indent="0">
              <a:buNone/>
            </a:pPr>
            <a:r>
              <a:rPr lang="ru-RU" sz="1600" dirty="0"/>
              <a:t>- Завантажуємо ВМ </a:t>
            </a:r>
            <a:r>
              <a:rPr lang="en-US" sz="1600" dirty="0"/>
              <a:t>HYPER-V</a:t>
            </a:r>
            <a:r>
              <a:rPr lang="ru-RU" sz="1600" dirty="0"/>
              <a:t> та ОС.</a:t>
            </a:r>
            <a:endParaRPr lang="uk-UA" sz="1600" dirty="0"/>
          </a:p>
        </p:txBody>
      </p:sp>
      <p:pic>
        <p:nvPicPr>
          <p:cNvPr id="5" name="Picture 4">
            <a:extLst>
              <a:ext uri="{FF2B5EF4-FFF2-40B4-BE49-F238E27FC236}">
                <a16:creationId xmlns:a16="http://schemas.microsoft.com/office/drawing/2014/main" id="{9B9E0377-3406-1D5B-B788-90B4098141D9}"/>
              </a:ext>
            </a:extLst>
          </p:cNvPr>
          <p:cNvPicPr>
            <a:picLocks noChangeAspect="1"/>
          </p:cNvPicPr>
          <p:nvPr/>
        </p:nvPicPr>
        <p:blipFill>
          <a:blip r:embed="rId2"/>
          <a:stretch>
            <a:fillRect/>
          </a:stretch>
        </p:blipFill>
        <p:spPr>
          <a:xfrm>
            <a:off x="2881311" y="1071562"/>
            <a:ext cx="6748463" cy="5329394"/>
          </a:xfrm>
          <a:prstGeom prst="rect">
            <a:avLst/>
          </a:prstGeom>
        </p:spPr>
      </p:pic>
    </p:spTree>
    <p:extLst>
      <p:ext uri="{BB962C8B-B14F-4D97-AF65-F5344CB8AC3E}">
        <p14:creationId xmlns:p14="http://schemas.microsoft.com/office/powerpoint/2010/main" val="4066334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95573" y="332107"/>
            <a:ext cx="7950984" cy="1081705"/>
          </a:xfrm>
        </p:spPr>
        <p:txBody>
          <a:bodyPr/>
          <a:lstStyle/>
          <a:p>
            <a:pPr algn="ctr"/>
            <a:r>
              <a:rPr lang="ru-RU" altLang="en-US">
                <a:solidFill>
                  <a:schemeClr val="accent3"/>
                </a:solidFill>
              </a:rPr>
              <a:t>Linux Mint</a:t>
            </a:r>
            <a:r>
              <a:rPr lang="en-US" altLang="ru-RU">
                <a:solidFill>
                  <a:schemeClr val="accent3"/>
                </a:solidFill>
              </a:rPr>
              <a:t>    </a:t>
            </a:r>
            <a:r>
              <a:rPr lang="en-US" altLang="ru-RU"/>
              <a:t>       </a:t>
            </a:r>
          </a:p>
        </p:txBody>
      </p:sp>
      <p:sp>
        <p:nvSpPr>
          <p:cNvPr id="3" name="Замещающее содержимое 2"/>
          <p:cNvSpPr>
            <a:spLocks noGrp="1"/>
          </p:cNvSpPr>
          <p:nvPr>
            <p:ph sz="half" idx="1"/>
          </p:nvPr>
        </p:nvSpPr>
        <p:spPr>
          <a:xfrm>
            <a:off x="2294890" y="980440"/>
            <a:ext cx="8352155" cy="3997960"/>
          </a:xfrm>
        </p:spPr>
        <p:txBody>
          <a:bodyPr/>
          <a:lstStyle/>
          <a:p>
            <a:pPr marL="0" indent="0">
              <a:lnSpc>
                <a:spcPct val="130000"/>
              </a:lnSpc>
              <a:buNone/>
            </a:pPr>
            <a:r>
              <a:rPr lang="ru-RU" altLang="en-US"/>
              <a:t>Linux Mint - серія системних бібліотек Linux, інструментів  та інших програм. Linux Mint заснований на пакетній базі Ubuntu</a:t>
            </a:r>
          </a:p>
        </p:txBody>
      </p:sp>
      <p:pic>
        <p:nvPicPr>
          <p:cNvPr id="4" name="Замещающее содержимое 3" descr="linuxmint"/>
          <p:cNvPicPr>
            <a:picLocks noGrp="1" noChangeAspect="1"/>
          </p:cNvPicPr>
          <p:nvPr>
            <p:ph sz="half" idx="2"/>
          </p:nvPr>
        </p:nvPicPr>
        <p:blipFill>
          <a:blip r:embed="rId2"/>
          <a:stretch>
            <a:fillRect/>
          </a:stretch>
        </p:blipFill>
        <p:spPr>
          <a:xfrm>
            <a:off x="933450" y="1871345"/>
            <a:ext cx="10459085" cy="49834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138" y="908687"/>
            <a:ext cx="7950984" cy="1081705"/>
          </a:xfrm>
        </p:spPr>
        <p:txBody>
          <a:bodyPr/>
          <a:lstStyle/>
          <a:p>
            <a:pPr algn="ctr"/>
            <a:r>
              <a:rPr lang="en-US" altLang="ru-RU">
                <a:solidFill>
                  <a:schemeClr val="accent3"/>
                </a:solidFill>
              </a:rPr>
              <a:t>ISO</a:t>
            </a:r>
            <a:r>
              <a:rPr lang="uk-UA" altLang="en-US">
                <a:solidFill>
                  <a:schemeClr val="accent3"/>
                </a:solidFill>
              </a:rPr>
              <a:t> образ</a:t>
            </a:r>
          </a:p>
        </p:txBody>
      </p:sp>
      <p:sp>
        <p:nvSpPr>
          <p:cNvPr id="3" name="Замещающее содержимое 2"/>
          <p:cNvSpPr>
            <a:spLocks noGrp="1"/>
          </p:cNvSpPr>
          <p:nvPr>
            <p:ph sz="half" idx="1"/>
          </p:nvPr>
        </p:nvSpPr>
        <p:spPr>
          <a:xfrm>
            <a:off x="911225" y="2420620"/>
            <a:ext cx="10434320" cy="3997960"/>
          </a:xfrm>
        </p:spPr>
        <p:txBody>
          <a:bodyPr>
            <a:normAutofit fontScale="90000" lnSpcReduction="10000"/>
          </a:bodyPr>
          <a:lstStyle/>
          <a:p>
            <a:pPr marL="0" indent="0">
              <a:buNone/>
            </a:pPr>
            <a:r>
              <a:rPr lang="ru-RU" altLang="en-US"/>
              <a:t>ISO-образ — загальновживана назва комп'ютерного файла, що має розширення «.iso» та містить у форматі ISO 9660</a:t>
            </a:r>
            <a:r>
              <a:rPr lang="uk-UA" altLang="ru-RU"/>
              <a:t> </a:t>
            </a:r>
            <a:r>
              <a:rPr lang="ru-RU" altLang="en-US"/>
              <a:t>точну копію інформації, зчитаної з оптичного диска.</a:t>
            </a:r>
            <a:r>
              <a:rPr lang="uk-UA" altLang="ru-RU"/>
              <a:t> </a:t>
            </a:r>
            <a:r>
              <a:rPr lang="ru-RU" altLang="en-US"/>
              <a:t>ISO-образ містить у собі не лише записану на диску файлову систему, її метадані, структуру та атрибути її елементів, але й код завантажувача операційної системи</a:t>
            </a:r>
          </a:p>
          <a:p>
            <a:pPr marL="0" indent="0">
              <a:buNone/>
            </a:pPr>
            <a:r>
              <a:rPr lang="ru-RU" altLang="en-US"/>
              <a:t>За своєю суттю ISO-образ — архів даних який об'єднує файлову систему у файл свого формату.</a:t>
            </a:r>
          </a:p>
          <a:p>
            <a:pPr marL="0" indent="0">
              <a:buNone/>
            </a:pPr>
            <a:endParaRPr lang="ru-RU" altLang="en-US"/>
          </a:p>
          <a:p>
            <a:pPr marL="0" indent="0">
              <a:buNone/>
            </a:pPr>
            <a:r>
              <a:rPr lang="ru-RU" altLang="en-US"/>
              <a:t>ISO-образи використовуються для інсталяцій ПЗ чи операційних систем та резервного копіювання повного вмісту дисків.</a:t>
            </a:r>
            <a:r>
              <a:rPr lang="uk-UA" altLang="ru-RU"/>
              <a:t> </a:t>
            </a:r>
            <a:r>
              <a:rPr lang="ru-RU" altLang="en-US"/>
              <a:t>ISO-образ, записаний таким чином, можна змонтувати як віртуальний диск. Далі можна працювати з таким диском, як і з реальним, що вигідніше, бо швидкість зчитування інформації з твердого диска набагато більша, ніж з оптичного.</a:t>
            </a:r>
          </a:p>
        </p:txBody>
      </p:sp>
      <p:pic>
        <p:nvPicPr>
          <p:cNvPr id="5" name="Замещающее содержимое 4" descr="isoObraz"/>
          <p:cNvPicPr>
            <a:picLocks noGrp="1" noChangeAspect="1"/>
          </p:cNvPicPr>
          <p:nvPr>
            <p:ph sz="half" idx="2"/>
          </p:nvPr>
        </p:nvPicPr>
        <p:blipFill>
          <a:blip r:embed="rId2"/>
          <a:stretch>
            <a:fillRect/>
          </a:stretch>
        </p:blipFill>
        <p:spPr>
          <a:xfrm>
            <a:off x="7823200" y="188595"/>
            <a:ext cx="2190750" cy="2190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7328" y="476887"/>
            <a:ext cx="7950984" cy="1081705"/>
          </a:xfrm>
        </p:spPr>
        <p:txBody>
          <a:bodyPr/>
          <a:lstStyle/>
          <a:p>
            <a:pPr algn="ctr"/>
            <a:r>
              <a:rPr lang="uk-UA" altLang="ru-RU">
                <a:solidFill>
                  <a:schemeClr val="accent3"/>
                </a:solidFill>
              </a:rPr>
              <a:t>Одні з популярних </a:t>
            </a:r>
            <a:r>
              <a:rPr lang="en-US" altLang="ru-RU">
                <a:solidFill>
                  <a:schemeClr val="accent3"/>
                </a:solidFill>
              </a:rPr>
              <a:t>ISO </a:t>
            </a:r>
            <a:r>
              <a:rPr lang="uk-UA" altLang="en-US">
                <a:solidFill>
                  <a:schemeClr val="accent3"/>
                </a:solidFill>
              </a:rPr>
              <a:t>образів</a:t>
            </a:r>
            <a:r>
              <a:rPr lang="en-US" altLang="en-US">
                <a:solidFill>
                  <a:schemeClr val="accent3"/>
                </a:solidFill>
              </a:rPr>
              <a:t>:</a:t>
            </a:r>
          </a:p>
        </p:txBody>
      </p:sp>
      <p:pic>
        <p:nvPicPr>
          <p:cNvPr id="5" name="Замещающее содержимое 4" descr="linxISO"/>
          <p:cNvPicPr>
            <a:picLocks noGrp="1" noChangeAspect="1"/>
          </p:cNvPicPr>
          <p:nvPr>
            <p:ph sz="half" idx="1"/>
          </p:nvPr>
        </p:nvPicPr>
        <p:blipFill>
          <a:blip r:embed="rId2"/>
          <a:stretch>
            <a:fillRect/>
          </a:stretch>
        </p:blipFill>
        <p:spPr>
          <a:xfrm>
            <a:off x="1127125" y="4220845"/>
            <a:ext cx="4283710" cy="2513330"/>
          </a:xfrm>
          <a:prstGeom prst="rect">
            <a:avLst/>
          </a:prstGeom>
        </p:spPr>
      </p:pic>
      <p:sp>
        <p:nvSpPr>
          <p:cNvPr id="6" name="Текстовое поле 5"/>
          <p:cNvSpPr txBox="1"/>
          <p:nvPr/>
        </p:nvSpPr>
        <p:spPr>
          <a:xfrm>
            <a:off x="2904490" y="3852545"/>
            <a:ext cx="728980" cy="368300"/>
          </a:xfrm>
          <a:prstGeom prst="rect">
            <a:avLst/>
          </a:prstGeom>
          <a:noFill/>
        </p:spPr>
        <p:txBody>
          <a:bodyPr wrap="none" rtlCol="0">
            <a:spAutoFit/>
          </a:bodyPr>
          <a:lstStyle/>
          <a:p>
            <a:r>
              <a:rPr lang="en-US" altLang="ru-RU">
                <a:solidFill>
                  <a:schemeClr val="accent3"/>
                </a:solidFill>
              </a:rPr>
              <a:t>Linux</a:t>
            </a:r>
          </a:p>
        </p:txBody>
      </p:sp>
      <p:pic>
        <p:nvPicPr>
          <p:cNvPr id="7" name="Замещающее содержимое 6" descr="macISO"/>
          <p:cNvPicPr>
            <a:picLocks noGrp="1" noChangeAspect="1"/>
          </p:cNvPicPr>
          <p:nvPr>
            <p:ph sz="half" idx="2"/>
          </p:nvPr>
        </p:nvPicPr>
        <p:blipFill>
          <a:blip r:embed="rId3"/>
          <a:stretch>
            <a:fillRect/>
          </a:stretch>
        </p:blipFill>
        <p:spPr>
          <a:xfrm>
            <a:off x="12115800" y="6774180"/>
            <a:ext cx="76200" cy="43815"/>
          </a:xfrm>
          <a:prstGeom prst="rect">
            <a:avLst/>
          </a:prstGeom>
        </p:spPr>
      </p:pic>
      <p:pic>
        <p:nvPicPr>
          <p:cNvPr id="8" name="Изображение 7" descr="macISO"/>
          <p:cNvPicPr>
            <a:picLocks noChangeAspect="1"/>
          </p:cNvPicPr>
          <p:nvPr/>
        </p:nvPicPr>
        <p:blipFill>
          <a:blip r:embed="rId3"/>
          <a:stretch>
            <a:fillRect/>
          </a:stretch>
        </p:blipFill>
        <p:spPr>
          <a:xfrm>
            <a:off x="6167755" y="3717290"/>
            <a:ext cx="3978275" cy="2297430"/>
          </a:xfrm>
          <a:prstGeom prst="rect">
            <a:avLst/>
          </a:prstGeom>
        </p:spPr>
      </p:pic>
      <p:sp>
        <p:nvSpPr>
          <p:cNvPr id="9" name="Текстовое поле 8"/>
          <p:cNvSpPr txBox="1"/>
          <p:nvPr/>
        </p:nvSpPr>
        <p:spPr>
          <a:xfrm>
            <a:off x="7823835" y="3213100"/>
            <a:ext cx="944880" cy="368300"/>
          </a:xfrm>
          <a:prstGeom prst="rect">
            <a:avLst/>
          </a:prstGeom>
          <a:noFill/>
        </p:spPr>
        <p:txBody>
          <a:bodyPr wrap="none" rtlCol="0">
            <a:spAutoFit/>
          </a:bodyPr>
          <a:lstStyle/>
          <a:p>
            <a:r>
              <a:rPr lang="en-US" altLang="ru-RU">
                <a:solidFill>
                  <a:schemeClr val="accent3"/>
                </a:solidFill>
              </a:rPr>
              <a:t>MacOS</a:t>
            </a:r>
          </a:p>
        </p:txBody>
      </p:sp>
      <p:pic>
        <p:nvPicPr>
          <p:cNvPr id="10" name="Изображение 9" descr="windowsISO"/>
          <p:cNvPicPr>
            <a:picLocks noChangeAspect="1"/>
          </p:cNvPicPr>
          <p:nvPr/>
        </p:nvPicPr>
        <p:blipFill>
          <a:blip r:embed="rId4"/>
          <a:stretch>
            <a:fillRect/>
          </a:stretch>
        </p:blipFill>
        <p:spPr>
          <a:xfrm>
            <a:off x="4439920" y="1701165"/>
            <a:ext cx="2857500" cy="1600200"/>
          </a:xfrm>
          <a:prstGeom prst="rect">
            <a:avLst/>
          </a:prstGeom>
        </p:spPr>
      </p:pic>
      <p:sp>
        <p:nvSpPr>
          <p:cNvPr id="11" name="Текстовое поле 10"/>
          <p:cNvSpPr txBox="1"/>
          <p:nvPr/>
        </p:nvSpPr>
        <p:spPr>
          <a:xfrm>
            <a:off x="5447665" y="1332865"/>
            <a:ext cx="1109980" cy="368300"/>
          </a:xfrm>
          <a:prstGeom prst="rect">
            <a:avLst/>
          </a:prstGeom>
          <a:noFill/>
        </p:spPr>
        <p:txBody>
          <a:bodyPr wrap="none" rtlCol="0">
            <a:spAutoFit/>
          </a:bodyPr>
          <a:lstStyle/>
          <a:p>
            <a:r>
              <a:rPr lang="en-US" altLang="ru-RU">
                <a:solidFill>
                  <a:schemeClr val="accent3"/>
                </a:solidFill>
              </a:rPr>
              <a:t>Windows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23183" y="116207"/>
            <a:ext cx="7950984" cy="1081705"/>
          </a:xfrm>
        </p:spPr>
        <p:txBody>
          <a:bodyPr>
            <a:normAutofit fontScale="90000"/>
          </a:bodyPr>
          <a:lstStyle/>
          <a:p>
            <a:pPr algn="ctr"/>
            <a:r>
              <a:rPr lang="en-US" altLang="ru-RU">
                <a:solidFill>
                  <a:schemeClr val="accent3"/>
                </a:solidFill>
              </a:rPr>
              <a:t> </a:t>
            </a:r>
            <a:r>
              <a:rPr lang="uk-UA" altLang="ru-RU">
                <a:solidFill>
                  <a:schemeClr val="accent3"/>
                </a:solidFill>
              </a:rPr>
              <a:t>По крокове встановлення </a:t>
            </a:r>
            <a:r>
              <a:rPr lang="en-US" altLang="ru-RU">
                <a:solidFill>
                  <a:schemeClr val="accent3"/>
                </a:solidFill>
              </a:rPr>
              <a:t>VirtualBox </a:t>
            </a:r>
            <a:r>
              <a:rPr lang="uk-UA" altLang="ru-RU">
                <a:solidFill>
                  <a:schemeClr val="accent3"/>
                </a:solidFill>
              </a:rPr>
              <a:t>на </a:t>
            </a:r>
            <a:r>
              <a:rPr lang="en-US" altLang="uk-UA">
                <a:solidFill>
                  <a:schemeClr val="accent3"/>
                </a:solidFill>
              </a:rPr>
              <a:t>Windows</a:t>
            </a:r>
            <a:br>
              <a:rPr lang="en-US" altLang="uk-UA"/>
            </a:br>
            <a:endParaRPr lang="en-US" altLang="uk-UA"/>
          </a:p>
        </p:txBody>
      </p:sp>
      <p:pic>
        <p:nvPicPr>
          <p:cNvPr id="5" name="Замещающее содержимое 4"/>
          <p:cNvPicPr>
            <a:picLocks noGrp="1" noChangeAspect="1"/>
          </p:cNvPicPr>
          <p:nvPr>
            <p:ph sz="half" idx="1"/>
          </p:nvPr>
        </p:nvPicPr>
        <p:blipFill>
          <a:blip r:embed="rId2"/>
          <a:stretch>
            <a:fillRect/>
          </a:stretch>
        </p:blipFill>
        <p:spPr>
          <a:xfrm>
            <a:off x="911225" y="1268730"/>
            <a:ext cx="5499100" cy="368617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11856720" y="6623685"/>
            <a:ext cx="98425" cy="55245"/>
          </a:xfrm>
          <a:prstGeom prst="rect">
            <a:avLst/>
          </a:prstGeom>
        </p:spPr>
      </p:pic>
      <p:pic>
        <p:nvPicPr>
          <p:cNvPr id="8" name="Изображение 7"/>
          <p:cNvPicPr>
            <a:picLocks noChangeAspect="1"/>
          </p:cNvPicPr>
          <p:nvPr/>
        </p:nvPicPr>
        <p:blipFill>
          <a:blip r:embed="rId3"/>
          <a:stretch>
            <a:fillRect/>
          </a:stretch>
        </p:blipFill>
        <p:spPr>
          <a:xfrm>
            <a:off x="6456045" y="3213100"/>
            <a:ext cx="4891405" cy="36861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890" y="332740"/>
            <a:ext cx="229870" cy="107950"/>
          </a:xfrm>
        </p:spPr>
        <p:txBody>
          <a:bodyPr>
            <a:normAutofit fontScale="90000"/>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1127125" y="2026285"/>
            <a:ext cx="4838700" cy="4023360"/>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113145" y="2026920"/>
            <a:ext cx="5011420" cy="40227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960120" y="2052955"/>
            <a:ext cx="5476240" cy="399732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13525" y="2052320"/>
            <a:ext cx="4806950" cy="39979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k-UA" altLang="en-US">
                <a:solidFill>
                  <a:schemeClr val="accent3"/>
                </a:solidFill>
              </a:rPr>
              <a:t>По крокове встановлення </a:t>
            </a:r>
            <a:r>
              <a:rPr lang="en-US" altLang="en-US">
                <a:solidFill>
                  <a:schemeClr val="accent3"/>
                </a:solidFill>
              </a:rPr>
              <a:t>VirtualBox </a:t>
            </a:r>
            <a:r>
              <a:rPr lang="uk-UA" altLang="en-US">
                <a:solidFill>
                  <a:schemeClr val="accent3"/>
                </a:solidFill>
              </a:rPr>
              <a:t>на </a:t>
            </a:r>
            <a:r>
              <a:rPr lang="en-US" altLang="en-US">
                <a:solidFill>
                  <a:schemeClr val="accent3"/>
                </a:solidFill>
              </a:rPr>
              <a:t>Mac</a:t>
            </a:r>
          </a:p>
        </p:txBody>
      </p:sp>
      <p:pic>
        <p:nvPicPr>
          <p:cNvPr id="5" name="Замещающее содержимое 4"/>
          <p:cNvPicPr>
            <a:picLocks noGrp="1" noChangeAspect="1"/>
          </p:cNvPicPr>
          <p:nvPr>
            <p:ph sz="half" idx="1"/>
          </p:nvPr>
        </p:nvPicPr>
        <p:blipFill>
          <a:blip r:embed="rId2"/>
          <a:stretch>
            <a:fillRect/>
          </a:stretch>
        </p:blipFill>
        <p:spPr>
          <a:xfrm>
            <a:off x="989965" y="2051685"/>
            <a:ext cx="5507355" cy="399859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66865" y="2051685"/>
            <a:ext cx="4693920" cy="39992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987425" y="2051685"/>
            <a:ext cx="5509895" cy="399732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66865" y="2052320"/>
            <a:ext cx="4681855" cy="3996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429" y="1815353"/>
            <a:ext cx="7787912" cy="4679576"/>
          </a:xfrm>
          <a:prstGeom prst="rect">
            <a:avLst/>
          </a:prstGeom>
        </p:spPr>
      </p:pic>
      <p:sp>
        <p:nvSpPr>
          <p:cNvPr id="12" name="TextBox 11"/>
          <p:cNvSpPr txBox="1"/>
          <p:nvPr/>
        </p:nvSpPr>
        <p:spPr>
          <a:xfrm>
            <a:off x="2351256" y="404571"/>
            <a:ext cx="8417858" cy="1076325"/>
          </a:xfrm>
          <a:prstGeom prst="rect">
            <a:avLst/>
          </a:prstGeom>
          <a:noFill/>
        </p:spPr>
        <p:txBody>
          <a:bodyPr wrap="square">
            <a:spAutoFit/>
          </a:bodyPr>
          <a:lstStyle/>
          <a:p>
            <a:r>
              <a:rPr lang="ru-RU" sz="1600" i="1" dirty="0"/>
              <a:t>За допомогою серверної віртуалізації на одному фізичному сервері можна створити та використовувати декілька віртуальних машин. Кожна віртуальна машина емулює звичайний фізичний комп'ютер і, відповідно, на ній може бути розгорнута операційна система та програми.</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1002665" y="2273935"/>
            <a:ext cx="5494655" cy="3775710"/>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66865" y="2273300"/>
            <a:ext cx="4753610" cy="37611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22548" y="188597"/>
            <a:ext cx="7950984" cy="1081705"/>
          </a:xfrm>
        </p:spPr>
        <p:txBody>
          <a:bodyPr/>
          <a:lstStyle/>
          <a:p>
            <a:pPr algn="ctr"/>
            <a:r>
              <a:rPr lang="uk-UA" altLang="en-US">
                <a:solidFill>
                  <a:schemeClr val="accent3"/>
                </a:solidFill>
              </a:rPr>
              <a:t>Створення ВМ</a:t>
            </a:r>
          </a:p>
        </p:txBody>
      </p:sp>
      <p:sp>
        <p:nvSpPr>
          <p:cNvPr id="4" name="Замещающее содержимое 3"/>
          <p:cNvSpPr>
            <a:spLocks noGrp="1"/>
          </p:cNvSpPr>
          <p:nvPr>
            <p:ph sz="half" idx="2"/>
          </p:nvPr>
        </p:nvSpPr>
        <p:spPr>
          <a:xfrm>
            <a:off x="11984355" y="6711950"/>
            <a:ext cx="207645" cy="146050"/>
          </a:xfrm>
        </p:spPr>
        <p:txBody>
          <a:bodyPr>
            <a:normAutofit fontScale="25000" lnSpcReduction="20000"/>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3071495" y="836295"/>
            <a:ext cx="6394450" cy="4514215"/>
          </a:xfrm>
          <a:prstGeom prst="rect">
            <a:avLst/>
          </a:prstGeom>
        </p:spPr>
      </p:pic>
      <p:sp>
        <p:nvSpPr>
          <p:cNvPr id="7" name="Текстовое поле 6"/>
          <p:cNvSpPr txBox="1"/>
          <p:nvPr/>
        </p:nvSpPr>
        <p:spPr>
          <a:xfrm>
            <a:off x="1565910" y="5670550"/>
            <a:ext cx="3967480" cy="368300"/>
          </a:xfrm>
          <a:prstGeom prst="rect">
            <a:avLst/>
          </a:prstGeom>
          <a:noFill/>
        </p:spPr>
        <p:txBody>
          <a:bodyPr wrap="none" rtlCol="0">
            <a:spAutoFit/>
          </a:bodyPr>
          <a:lstStyle/>
          <a:p>
            <a:pPr algn="l"/>
            <a:r>
              <a:rPr lang="ru-RU" altLang="en-US"/>
              <a:t>https://ubuntu.com/download/desktop</a:t>
            </a:r>
          </a:p>
        </p:txBody>
      </p:sp>
      <p:sp>
        <p:nvSpPr>
          <p:cNvPr id="8" name="Текстовое поле 7"/>
          <p:cNvSpPr txBox="1"/>
          <p:nvPr/>
        </p:nvSpPr>
        <p:spPr>
          <a:xfrm>
            <a:off x="1631315" y="6165215"/>
            <a:ext cx="1757680" cy="368300"/>
          </a:xfrm>
          <a:prstGeom prst="rect">
            <a:avLst/>
          </a:prstGeom>
          <a:noFill/>
        </p:spPr>
        <p:txBody>
          <a:bodyPr wrap="none" rtlCol="0">
            <a:spAutoFit/>
          </a:bodyPr>
          <a:lstStyle/>
          <a:p>
            <a:pPr algn="l"/>
            <a:r>
              <a:rPr lang="ru-RU" altLang="en-US"/>
              <a:t>https://ipsw.me/</a:t>
            </a:r>
          </a:p>
        </p:txBody>
      </p:sp>
      <p:sp>
        <p:nvSpPr>
          <p:cNvPr id="9" name="Текстовое поле 8"/>
          <p:cNvSpPr txBox="1"/>
          <p:nvPr/>
        </p:nvSpPr>
        <p:spPr>
          <a:xfrm>
            <a:off x="6096000" y="5670550"/>
            <a:ext cx="4831080" cy="368300"/>
          </a:xfrm>
          <a:prstGeom prst="rect">
            <a:avLst/>
          </a:prstGeom>
          <a:noFill/>
        </p:spPr>
        <p:txBody>
          <a:bodyPr wrap="none" rtlCol="0">
            <a:spAutoFit/>
          </a:bodyPr>
          <a:lstStyle/>
          <a:p>
            <a:pPr algn="l"/>
            <a:r>
              <a:rPr lang="ru-RU" altLang="en-US"/>
              <a:t>https://winiso.pl/windows-desktop/windows-10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890" y="6741160"/>
            <a:ext cx="182245" cy="155575"/>
          </a:xfrm>
        </p:spPr>
        <p:txBody>
          <a:bodyPr>
            <a:normAutofit fontScale="90000"/>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983615" y="2047875"/>
            <a:ext cx="5222240" cy="400113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096000" y="2047875"/>
            <a:ext cx="5314950" cy="4000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982980" y="2061210"/>
            <a:ext cx="5582285" cy="398843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565265" y="2080260"/>
            <a:ext cx="4841875" cy="39503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982980" y="1917065"/>
            <a:ext cx="5627370" cy="4132580"/>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09715" y="1917065"/>
            <a:ext cx="4799330" cy="41357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981075" y="1919605"/>
            <a:ext cx="5516245" cy="4131310"/>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497320" y="1919605"/>
            <a:ext cx="4885055" cy="413131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59583" y="692787"/>
            <a:ext cx="7950984" cy="1081705"/>
          </a:xfrm>
        </p:spPr>
        <p:txBody>
          <a:bodyPr/>
          <a:lstStyle/>
          <a:p>
            <a:endParaRPr lang="ru-RU" altLang="en-US"/>
          </a:p>
        </p:txBody>
      </p:sp>
      <p:sp>
        <p:nvSpPr>
          <p:cNvPr id="4" name="Замещающее содержимое 3"/>
          <p:cNvSpPr>
            <a:spLocks noGrp="1"/>
          </p:cNvSpPr>
          <p:nvPr>
            <p:ph sz="half" idx="2"/>
          </p:nvPr>
        </p:nvSpPr>
        <p:spPr>
          <a:xfrm>
            <a:off x="12000230" y="6741160"/>
            <a:ext cx="183515" cy="121920"/>
          </a:xfrm>
        </p:spPr>
        <p:txBody>
          <a:bodyPr>
            <a:normAutofit fontScale="25000" lnSpcReduction="20000"/>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1631315" y="260350"/>
            <a:ext cx="8765540" cy="4209415"/>
          </a:xfrm>
          <a:prstGeom prst="rect">
            <a:avLst/>
          </a:prstGeom>
        </p:spPr>
      </p:pic>
      <p:sp>
        <p:nvSpPr>
          <p:cNvPr id="6" name="Текстовое поле 5"/>
          <p:cNvSpPr txBox="1"/>
          <p:nvPr/>
        </p:nvSpPr>
        <p:spPr>
          <a:xfrm>
            <a:off x="1631315" y="4652645"/>
            <a:ext cx="9237345" cy="645160"/>
          </a:xfrm>
          <a:prstGeom prst="rect">
            <a:avLst/>
          </a:prstGeom>
          <a:noFill/>
        </p:spPr>
        <p:txBody>
          <a:bodyPr wrap="none" rtlCol="0">
            <a:spAutoFit/>
          </a:bodyPr>
          <a:lstStyle/>
          <a:p>
            <a:pPr algn="l"/>
            <a:r>
              <a:rPr lang="ru-RU" altLang="en-US">
                <a:solidFill>
                  <a:schemeClr val="accent3"/>
                </a:solidFill>
              </a:rPr>
              <a:t>Save the machine state -</a:t>
            </a:r>
            <a:r>
              <a:rPr lang="en-US" altLang="ru-RU">
                <a:solidFill>
                  <a:schemeClr val="accent3"/>
                </a:solidFill>
              </a:rPr>
              <a:t> </a:t>
            </a:r>
            <a:r>
              <a:rPr lang="uk-UA" altLang="en-US">
                <a:solidFill>
                  <a:schemeClr val="accent3"/>
                </a:solidFill>
              </a:rPr>
              <a:t>збереже ВМ у такому самому стані в якому вона перебувала</a:t>
            </a:r>
            <a:br>
              <a:rPr lang="uk-UA" altLang="en-US">
                <a:solidFill>
                  <a:schemeClr val="accent3"/>
                </a:solidFill>
              </a:rPr>
            </a:br>
            <a:r>
              <a:rPr lang="uk-UA" altLang="en-US">
                <a:solidFill>
                  <a:schemeClr val="accent3"/>
                </a:solidFill>
              </a:rPr>
              <a:t>коли ми її закривали.</a:t>
            </a:r>
            <a:r>
              <a:rPr lang="en-US" altLang="ru-RU">
                <a:solidFill>
                  <a:schemeClr val="accent3"/>
                </a:solidFill>
              </a:rPr>
              <a:t> </a:t>
            </a:r>
          </a:p>
        </p:txBody>
      </p:sp>
      <p:sp>
        <p:nvSpPr>
          <p:cNvPr id="7" name="Текстовое поле 6"/>
          <p:cNvSpPr txBox="1"/>
          <p:nvPr/>
        </p:nvSpPr>
        <p:spPr>
          <a:xfrm>
            <a:off x="1690370" y="5445125"/>
            <a:ext cx="9044940" cy="645160"/>
          </a:xfrm>
          <a:prstGeom prst="rect">
            <a:avLst/>
          </a:prstGeom>
          <a:noFill/>
        </p:spPr>
        <p:txBody>
          <a:bodyPr wrap="none" rtlCol="0">
            <a:spAutoFit/>
          </a:bodyPr>
          <a:lstStyle/>
          <a:p>
            <a:pPr algn="l"/>
            <a:r>
              <a:rPr lang="ru-RU" altLang="en-US">
                <a:solidFill>
                  <a:schemeClr val="accent3"/>
                </a:solidFill>
              </a:rPr>
              <a:t>Send the shutdown signal</a:t>
            </a:r>
            <a:r>
              <a:rPr lang="uk-UA" altLang="ru-RU">
                <a:solidFill>
                  <a:schemeClr val="accent3"/>
                </a:solidFill>
              </a:rPr>
              <a:t>-</a:t>
            </a:r>
            <a:r>
              <a:rPr lang="ru-RU" altLang="en-US">
                <a:solidFill>
                  <a:schemeClr val="accent3"/>
                </a:solidFill>
              </a:rPr>
              <a:t> вимкнеться так, ніби була натиснута кнопка живлення на </a:t>
            </a:r>
            <a:br>
              <a:rPr lang="ru-RU" altLang="en-US">
                <a:solidFill>
                  <a:schemeClr val="accent3"/>
                </a:solidFill>
              </a:rPr>
            </a:br>
            <a:r>
              <a:rPr lang="ru-RU" altLang="en-US">
                <a:solidFill>
                  <a:schemeClr val="accent3"/>
                </a:solidFill>
              </a:rPr>
              <a:t>фізичному комп’ютері.</a:t>
            </a:r>
          </a:p>
        </p:txBody>
      </p:sp>
      <p:sp>
        <p:nvSpPr>
          <p:cNvPr id="8" name="Текстовое поле 7"/>
          <p:cNvSpPr txBox="1"/>
          <p:nvPr/>
        </p:nvSpPr>
        <p:spPr>
          <a:xfrm>
            <a:off x="1690370" y="6216650"/>
            <a:ext cx="9363710" cy="645160"/>
          </a:xfrm>
          <a:prstGeom prst="rect">
            <a:avLst/>
          </a:prstGeom>
          <a:noFill/>
        </p:spPr>
        <p:txBody>
          <a:bodyPr wrap="none" rtlCol="0">
            <a:spAutoFit/>
          </a:bodyPr>
          <a:lstStyle/>
          <a:p>
            <a:pPr algn="l"/>
            <a:r>
              <a:rPr lang="ru-RU" altLang="en-US">
                <a:solidFill>
                  <a:schemeClr val="accent3"/>
                </a:solidFill>
              </a:rPr>
              <a:t>Power off the machine - Це вимкне живлення машини, як якщо б живлення комп’ютера </a:t>
            </a:r>
            <a:br>
              <a:rPr lang="ru-RU" altLang="en-US">
                <a:solidFill>
                  <a:schemeClr val="accent3"/>
                </a:solidFill>
              </a:rPr>
            </a:br>
            <a:r>
              <a:rPr lang="ru-RU" altLang="en-US">
                <a:solidFill>
                  <a:schemeClr val="accent3"/>
                </a:solidFill>
              </a:rPr>
              <a:t>було відключено. Нічого не врятується.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altLang="en-US">
                <a:solidFill>
                  <a:schemeClr val="accent3"/>
                </a:solidFill>
              </a:rPr>
              <a:t>По корокове встановлення </a:t>
            </a:r>
            <a:r>
              <a:rPr lang="en-US" altLang="en-US">
                <a:solidFill>
                  <a:schemeClr val="accent3"/>
                </a:solidFill>
              </a:rPr>
              <a:t>Linux Mint </a:t>
            </a:r>
            <a:r>
              <a:rPr lang="ru-RU" altLang="en-US">
                <a:solidFill>
                  <a:schemeClr val="accent3"/>
                </a:solidFill>
              </a:rPr>
              <a:t>на </a:t>
            </a:r>
            <a:r>
              <a:rPr lang="en-US" altLang="en-US">
                <a:solidFill>
                  <a:schemeClr val="accent3"/>
                </a:solidFill>
              </a:rPr>
              <a:t>Windows(10)</a:t>
            </a:r>
          </a:p>
        </p:txBody>
      </p:sp>
      <p:pic>
        <p:nvPicPr>
          <p:cNvPr id="5" name="Замещающее содержимое 4"/>
          <p:cNvPicPr>
            <a:picLocks noGrp="1" noChangeAspect="1"/>
          </p:cNvPicPr>
          <p:nvPr>
            <p:ph sz="half" idx="1"/>
          </p:nvPr>
        </p:nvPicPr>
        <p:blipFill>
          <a:blip r:embed="rId2"/>
          <a:stretch>
            <a:fillRect/>
          </a:stretch>
        </p:blipFill>
        <p:spPr>
          <a:xfrm>
            <a:off x="1177925" y="2055495"/>
            <a:ext cx="5319395" cy="3967480"/>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23685" y="2035810"/>
            <a:ext cx="4747260" cy="3987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1022350" y="2052320"/>
            <a:ext cx="5474970" cy="399732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71945" y="2052320"/>
            <a:ext cx="4766945" cy="39973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1055370" y="1887220"/>
            <a:ext cx="5469890" cy="4074160"/>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571615" y="1887220"/>
            <a:ext cx="4893945" cy="40900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solidFill>
                  <a:schemeClr val="accent3"/>
                </a:solidFill>
              </a:rPr>
              <a:t>Застосування та архітектура системи віртуальних машин</a:t>
            </a:r>
          </a:p>
        </p:txBody>
      </p:sp>
      <p:sp>
        <p:nvSpPr>
          <p:cNvPr id="3" name="Content Placeholder 2"/>
          <p:cNvSpPr>
            <a:spLocks noGrp="1"/>
          </p:cNvSpPr>
          <p:nvPr>
            <p:ph idx="1"/>
          </p:nvPr>
        </p:nvSpPr>
        <p:spPr>
          <a:xfrm>
            <a:off x="2787045" y="2150297"/>
            <a:ext cx="7958331" cy="3899647"/>
          </a:xfrm>
          <a:ln>
            <a:solidFill>
              <a:schemeClr val="accent1"/>
            </a:solidFill>
          </a:ln>
        </p:spPr>
        <p:txBody>
          <a:bodyPr>
            <a:normAutofit lnSpcReduction="10000"/>
          </a:bodyPr>
          <a:lstStyle/>
          <a:p>
            <a:pPr marL="0" indent="0">
              <a:buFont typeface="Wingdings" panose="05000000000000000000" pitchFamily="2" charset="2"/>
              <a:buNone/>
            </a:pPr>
            <a:r>
              <a:rPr lang="ru-RU" dirty="0"/>
              <a:t>Віртуальні машини можуть використовуватися для:</a:t>
            </a:r>
          </a:p>
          <a:p>
            <a:pPr>
              <a:buFont typeface="Arial" panose="020B0604020202020204" pitchFamily="34" charset="0"/>
              <a:buChar char="•"/>
            </a:pPr>
            <a:r>
              <a:rPr lang="ru-RU" dirty="0"/>
              <a:t>Захист інформації та обмеження можливостей програм;</a:t>
            </a:r>
          </a:p>
          <a:p>
            <a:pPr>
              <a:buFont typeface="Arial" panose="020B0604020202020204" pitchFamily="34" charset="0"/>
              <a:buChar char="•"/>
            </a:pPr>
            <a:r>
              <a:rPr lang="ru-RU" dirty="0"/>
              <a:t>Дослідження продуктивності програмного забезпечення або нової комп'ютерної архітектури;</a:t>
            </a:r>
          </a:p>
          <a:p>
            <a:pPr>
              <a:buFont typeface="Arial" panose="020B0604020202020204" pitchFamily="34" charset="0"/>
              <a:buChar char="•"/>
            </a:pPr>
            <a:r>
              <a:rPr lang="ru-RU" dirty="0"/>
              <a:t>Емуляції різних архітектур (наприклад, емулятор ігрової приставки);</a:t>
            </a:r>
          </a:p>
          <a:p>
            <a:pPr>
              <a:buFont typeface="Arial" panose="020B0604020202020204" pitchFamily="34" charset="0"/>
              <a:buChar char="•"/>
            </a:pPr>
            <a:r>
              <a:rPr lang="ru-RU" dirty="0"/>
              <a:t>Шкідливого коду для управління зараженою вірусом системи;</a:t>
            </a:r>
          </a:p>
          <a:p>
            <a:pPr>
              <a:buFont typeface="Arial" panose="020B0604020202020204" pitchFamily="34" charset="0"/>
              <a:buChar char="•"/>
            </a:pPr>
            <a:r>
              <a:rPr lang="ru-RU" dirty="0"/>
              <a:t>Моделювання інформаційних систем на одній машині.</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1084580" y="2052955"/>
            <a:ext cx="5412740" cy="399478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71945" y="2052955"/>
            <a:ext cx="4625975" cy="39947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1099820" y="2031365"/>
            <a:ext cx="5397500" cy="401764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527800" y="2031365"/>
            <a:ext cx="4701540" cy="40176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988695" y="2051685"/>
            <a:ext cx="5508625" cy="3998595"/>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07810" y="2051685"/>
            <a:ext cx="4797425" cy="39992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1004570" y="2041525"/>
            <a:ext cx="5492750" cy="4008120"/>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64325" y="2041525"/>
            <a:ext cx="4712970" cy="40081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pic>
        <p:nvPicPr>
          <p:cNvPr id="5" name="Замещающее содержимое 4"/>
          <p:cNvPicPr>
            <a:picLocks noGrp="1" noChangeAspect="1"/>
          </p:cNvPicPr>
          <p:nvPr>
            <p:ph sz="half" idx="1"/>
          </p:nvPr>
        </p:nvPicPr>
        <p:blipFill>
          <a:blip r:embed="rId2"/>
          <a:stretch>
            <a:fillRect/>
          </a:stretch>
        </p:blipFill>
        <p:spPr>
          <a:xfrm>
            <a:off x="1024255" y="2052320"/>
            <a:ext cx="5434965" cy="3506470"/>
          </a:xfrm>
          <a:prstGeom prst="rect">
            <a:avLst/>
          </a:prstGeom>
        </p:spPr>
      </p:pic>
      <p:pic>
        <p:nvPicPr>
          <p:cNvPr id="6" name="Замещающее содержимое 5"/>
          <p:cNvPicPr>
            <a:picLocks noGrp="1" noChangeAspect="1"/>
          </p:cNvPicPr>
          <p:nvPr>
            <p:ph sz="half" idx="2"/>
          </p:nvPr>
        </p:nvPicPr>
        <p:blipFill>
          <a:blip r:embed="rId3"/>
          <a:stretch>
            <a:fillRect/>
          </a:stretch>
        </p:blipFill>
        <p:spPr>
          <a:xfrm>
            <a:off x="6631305" y="2051685"/>
            <a:ext cx="4773930" cy="35071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ltLang="en-US"/>
          </a:p>
        </p:txBody>
      </p:sp>
      <p:sp>
        <p:nvSpPr>
          <p:cNvPr id="4" name="Замещающее содержимое 3"/>
          <p:cNvSpPr>
            <a:spLocks noGrp="1"/>
          </p:cNvSpPr>
          <p:nvPr>
            <p:ph sz="half" idx="2"/>
          </p:nvPr>
        </p:nvSpPr>
        <p:spPr>
          <a:xfrm>
            <a:off x="7751851" y="1988614"/>
            <a:ext cx="3894222" cy="3997829"/>
          </a:xfrm>
        </p:spPr>
        <p:txBody>
          <a:bodyPr/>
          <a:lstStyle/>
          <a:p>
            <a:pPr marL="0" indent="0">
              <a:buNone/>
            </a:pPr>
            <a:r>
              <a:rPr lang="uk-UA" altLang="en-US">
                <a:solidFill>
                  <a:schemeClr val="accent3"/>
                </a:solidFill>
              </a:rPr>
              <a:t>Після завершення завантаження вибираємо диск на котрий будемо скачувати </a:t>
            </a:r>
            <a:r>
              <a:rPr lang="en-US" altLang="en-US">
                <a:solidFill>
                  <a:schemeClr val="accent3"/>
                </a:solidFill>
              </a:rPr>
              <a:t>Linux</a:t>
            </a:r>
          </a:p>
        </p:txBody>
      </p:sp>
      <p:pic>
        <p:nvPicPr>
          <p:cNvPr id="5" name="Замещающее содержимое 4"/>
          <p:cNvPicPr>
            <a:picLocks noGrp="1" noChangeAspect="1"/>
          </p:cNvPicPr>
          <p:nvPr>
            <p:ph sz="half" idx="1"/>
          </p:nvPr>
        </p:nvPicPr>
        <p:blipFill>
          <a:blip r:embed="rId2"/>
          <a:stretch>
            <a:fillRect/>
          </a:stretch>
        </p:blipFill>
        <p:spPr>
          <a:xfrm>
            <a:off x="1271270" y="1988820"/>
            <a:ext cx="6503035" cy="476948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28" y="1196342"/>
            <a:ext cx="7950984" cy="1081705"/>
          </a:xfrm>
        </p:spPr>
        <p:txBody>
          <a:bodyPr>
            <a:normAutofit fontScale="90000"/>
          </a:bodyPr>
          <a:lstStyle/>
          <a:p>
            <a:pPr algn="ctr"/>
            <a:r>
              <a:rPr lang="uk-UA" altLang="en-US">
                <a:solidFill>
                  <a:schemeClr val="accent3"/>
                </a:solidFill>
                <a:sym typeface="+mn-ea"/>
              </a:rPr>
              <a:t>Детальніше про</a:t>
            </a:r>
            <a:r>
              <a:rPr lang="ru-RU" altLang="uk-UA">
                <a:solidFill>
                  <a:schemeClr val="accent3"/>
                </a:solidFill>
                <a:sym typeface="+mn-ea"/>
              </a:rPr>
              <a:t> встановлення</a:t>
            </a:r>
            <a:r>
              <a:rPr lang="en-US" altLang="ru-RU">
                <a:solidFill>
                  <a:schemeClr val="accent3"/>
                </a:solidFill>
                <a:sym typeface="+mn-ea"/>
              </a:rPr>
              <a:t> VirtualBox</a:t>
            </a:r>
            <a:r>
              <a:rPr lang="uk-UA" altLang="en-US">
                <a:solidFill>
                  <a:schemeClr val="accent3"/>
                </a:solidFill>
                <a:sym typeface="+mn-ea"/>
              </a:rPr>
              <a:t> на цьому сайті</a:t>
            </a:r>
            <a:r>
              <a:rPr lang="en-US" altLang="uk-UA">
                <a:solidFill>
                  <a:schemeClr val="accent3"/>
                </a:solidFill>
                <a:sym typeface="+mn-ea"/>
              </a:rPr>
              <a:t> : https://www.wikihow.com/Install-VirtualBox</a:t>
            </a:r>
            <a:br>
              <a:rPr lang="en-US" altLang="uk-UA">
                <a:solidFill>
                  <a:schemeClr val="accent3"/>
                </a:solidFill>
              </a:rPr>
            </a:br>
            <a:endParaRPr lang="ru-RU" altLang="en-US"/>
          </a:p>
        </p:txBody>
      </p:sp>
      <p:sp>
        <p:nvSpPr>
          <p:cNvPr id="3" name="Замещающее содержимое 2"/>
          <p:cNvSpPr>
            <a:spLocks noGrp="1"/>
          </p:cNvSpPr>
          <p:nvPr>
            <p:ph sz="half" idx="1"/>
          </p:nvPr>
        </p:nvSpPr>
        <p:spPr>
          <a:xfrm>
            <a:off x="11784330" y="6812915"/>
            <a:ext cx="120015" cy="110490"/>
          </a:xfrm>
        </p:spPr>
        <p:txBody>
          <a:bodyPr>
            <a:normAutofit fontScale="25000" lnSpcReduction="20000"/>
          </a:bodyPr>
          <a:lstStyle/>
          <a:p>
            <a:endParaRPr lang="ru-RU" altLang="en-US"/>
          </a:p>
        </p:txBody>
      </p:sp>
      <p:sp>
        <p:nvSpPr>
          <p:cNvPr id="4" name="Замещающее содержимое 3"/>
          <p:cNvSpPr>
            <a:spLocks noGrp="1"/>
          </p:cNvSpPr>
          <p:nvPr>
            <p:ph sz="half" idx="2"/>
          </p:nvPr>
        </p:nvSpPr>
        <p:spPr>
          <a:xfrm>
            <a:off x="11496675" y="6812915"/>
            <a:ext cx="123190" cy="76200"/>
          </a:xfrm>
        </p:spPr>
        <p:txBody>
          <a:bodyPr>
            <a:normAutofit fontScale="25000" lnSpcReduction="20000"/>
          </a:bodyPr>
          <a:lstStyle/>
          <a:p>
            <a:endParaRPr lang="ru-RU" altLang="en-US"/>
          </a:p>
        </p:txBody>
      </p:sp>
      <p:sp>
        <p:nvSpPr>
          <p:cNvPr id="5" name="Текстовое поле 4"/>
          <p:cNvSpPr txBox="1"/>
          <p:nvPr/>
        </p:nvSpPr>
        <p:spPr>
          <a:xfrm>
            <a:off x="2135505" y="4004945"/>
            <a:ext cx="8677910" cy="922020"/>
          </a:xfrm>
          <a:prstGeom prst="rect">
            <a:avLst/>
          </a:prstGeom>
          <a:noFill/>
        </p:spPr>
        <p:txBody>
          <a:bodyPr wrap="square" rtlCol="0">
            <a:spAutoFit/>
          </a:bodyPr>
          <a:lstStyle/>
          <a:p>
            <a:pPr algn="l"/>
            <a:r>
              <a:rPr lang="ru-RU" altLang="en-US">
                <a:solidFill>
                  <a:schemeClr val="accent3"/>
                </a:solidFill>
              </a:rPr>
              <a:t>Деталь</a:t>
            </a:r>
            <a:r>
              <a:rPr lang="uk-UA" altLang="ru-RU">
                <a:solidFill>
                  <a:schemeClr val="accent3"/>
                </a:solidFill>
              </a:rPr>
              <a:t>ніше про встановлення </a:t>
            </a:r>
            <a:r>
              <a:rPr lang="en-US" altLang="ru-RU">
                <a:solidFill>
                  <a:schemeClr val="accent3"/>
                </a:solidFill>
              </a:rPr>
              <a:t>Linux Mint </a:t>
            </a:r>
            <a:r>
              <a:rPr lang="ru-RU" altLang="ru-RU">
                <a:solidFill>
                  <a:schemeClr val="accent3"/>
                </a:solidFill>
              </a:rPr>
              <a:t>на цьому сайт</a:t>
            </a:r>
            <a:r>
              <a:rPr lang="uk-UA" altLang="ru-RU">
                <a:solidFill>
                  <a:schemeClr val="accent3"/>
                </a:solidFill>
              </a:rPr>
              <a:t>і</a:t>
            </a:r>
            <a:r>
              <a:rPr lang="en-US" altLang="uk-UA">
                <a:solidFill>
                  <a:schemeClr val="accent3"/>
                </a:solidFill>
              </a:rPr>
              <a:t>:</a:t>
            </a:r>
            <a:br>
              <a:rPr lang="en-US" altLang="uk-UA">
                <a:solidFill>
                  <a:schemeClr val="accent3"/>
                </a:solidFill>
              </a:rPr>
            </a:br>
            <a:r>
              <a:rPr lang="en-US" altLang="uk-UA">
                <a:solidFill>
                  <a:schemeClr val="accent3"/>
                </a:solidFill>
              </a:rPr>
              <a:t>https://ru.wikihow.com/%D1%83%D1%81%D1%82%D0%B0%D0%BD%D0%BE%D0%B2%D0%B8%D1%82%D1%8C-Linux-Mint</a:t>
            </a:r>
            <a:r>
              <a:rPr lang="uk-UA" altLang="ru-RU">
                <a:solidFill>
                  <a:schemeClr val="accent3"/>
                </a:solidFill>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k-UA" altLang="en-US"/>
              <a:t>Джерела</a:t>
            </a:r>
            <a:r>
              <a:rPr lang="en-US" altLang="uk-UA"/>
              <a:t>:</a:t>
            </a:r>
          </a:p>
        </p:txBody>
      </p:sp>
      <p:sp>
        <p:nvSpPr>
          <p:cNvPr id="3" name="Замещающее содержимое 2"/>
          <p:cNvSpPr>
            <a:spLocks noGrp="1"/>
          </p:cNvSpPr>
          <p:nvPr>
            <p:ph sz="half" idx="1"/>
          </p:nvPr>
        </p:nvSpPr>
        <p:spPr>
          <a:xfrm>
            <a:off x="1238250" y="2077720"/>
            <a:ext cx="9591675" cy="3341370"/>
          </a:xfrm>
        </p:spPr>
        <p:txBody>
          <a:bodyPr>
            <a:normAutofit fontScale="92500"/>
          </a:bodyPr>
          <a:lstStyle/>
          <a:p>
            <a:r>
              <a:rPr lang="ru-RU" altLang="en-US"/>
              <a:t>https://uk.wikipedia.org/wiki/ISO-%D0%BE%D0%B1%D1%80%D0%B0%D0%B7</a:t>
            </a:r>
          </a:p>
          <a:p>
            <a:r>
              <a:rPr lang="ru-RU" altLang="en-US"/>
              <a:t>https://uk.wikipedia.org/wiki/%D0%92%D1%96%D1%80%D1%82%D1%83%D0%B0%D0%BB%D1%8C%D0%BD%D0%B0_%D0%BC%D0%B0%D1%88%D0%B8%D0%BD%D0%B0</a:t>
            </a:r>
          </a:p>
          <a:p>
            <a:r>
              <a:rPr lang="uk-UA" altLang="en-US"/>
              <a:t>https://www.wikihow.com/Install-VirtualBox</a:t>
            </a:r>
          </a:p>
          <a:p>
            <a:r>
              <a:rPr lang="uk-UA" altLang="en-US"/>
              <a:t>https://ru.wikihow.com/%D1%83%D1%81%D1%82%D0%B0%D0%BD%D0%BE%D0%B2%D0%B8%D1%82%D1%8C-Linux-Mint</a:t>
            </a:r>
          </a:p>
        </p:txBody>
      </p:sp>
      <p:sp>
        <p:nvSpPr>
          <p:cNvPr id="4" name="Замещающее содержимое 3"/>
          <p:cNvSpPr>
            <a:spLocks noGrp="1"/>
          </p:cNvSpPr>
          <p:nvPr>
            <p:ph sz="half" idx="2"/>
          </p:nvPr>
        </p:nvSpPr>
        <p:spPr>
          <a:xfrm>
            <a:off x="6666001" y="2061004"/>
            <a:ext cx="3894222" cy="3997829"/>
          </a:xfrm>
        </p:spPr>
        <p:txBody>
          <a:bodyPr>
            <a:normAutofit fontScale="92500"/>
          </a:bodyPr>
          <a:lstStyle/>
          <a:p>
            <a:endParaRPr lang="ru-RU"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k-UA" altLang="ru-RU"/>
              <a:t>Посилання на </a:t>
            </a:r>
            <a:r>
              <a:rPr lang="en-US" altLang="ru-RU"/>
              <a:t>Linux Mint </a:t>
            </a:r>
            <a:r>
              <a:rPr lang="ru-RU" altLang="ru-RU"/>
              <a:t>та </a:t>
            </a:r>
            <a:r>
              <a:rPr lang="en-US" altLang="ru-RU"/>
              <a:t>Windows iso</a:t>
            </a:r>
          </a:p>
        </p:txBody>
      </p:sp>
      <p:sp>
        <p:nvSpPr>
          <p:cNvPr id="3" name="Замещающее содержимое 2"/>
          <p:cNvSpPr>
            <a:spLocks noGrp="1"/>
          </p:cNvSpPr>
          <p:nvPr>
            <p:ph sz="half" idx="1"/>
          </p:nvPr>
        </p:nvSpPr>
        <p:spPr>
          <a:xfrm>
            <a:off x="2495519" y="3284651"/>
            <a:ext cx="3891960" cy="3997828"/>
          </a:xfrm>
        </p:spPr>
        <p:txBody>
          <a:bodyPr/>
          <a:lstStyle/>
          <a:p>
            <a:r>
              <a:rPr lang="en-US" altLang="ru-RU"/>
              <a:t>Linux Mint :</a:t>
            </a:r>
            <a:br>
              <a:rPr lang="en-US" altLang="ru-RU"/>
            </a:br>
            <a:r>
              <a:rPr lang="en-US" altLang="ru-RU"/>
              <a:t>https://linuxmint.com/</a:t>
            </a:r>
          </a:p>
        </p:txBody>
      </p:sp>
      <p:sp>
        <p:nvSpPr>
          <p:cNvPr id="4" name="Замещающее содержимое 3"/>
          <p:cNvSpPr>
            <a:spLocks noGrp="1"/>
          </p:cNvSpPr>
          <p:nvPr>
            <p:ph sz="half" idx="2"/>
          </p:nvPr>
        </p:nvSpPr>
        <p:spPr>
          <a:xfrm>
            <a:off x="6743471" y="3284014"/>
            <a:ext cx="3894222" cy="3997829"/>
          </a:xfrm>
        </p:spPr>
        <p:txBody>
          <a:bodyPr/>
          <a:lstStyle/>
          <a:p>
            <a:r>
              <a:rPr lang="en-US" altLang="ru-RU"/>
              <a:t>Windows(10)iso :https://www.microsoft.com/pl-pl/software-download/windows10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73599" y="699247"/>
            <a:ext cx="7796540" cy="5350697"/>
          </a:xfrm>
        </p:spPr>
        <p:txBody>
          <a:bodyPr/>
          <a:lstStyle/>
          <a:p>
            <a:pPr marL="0" indent="0">
              <a:buNone/>
            </a:pPr>
            <a:r>
              <a:rPr lang="ru-RU" dirty="0">
                <a:solidFill>
                  <a:schemeClr val="accent3"/>
                </a:solidFill>
              </a:rPr>
              <a:t>Архітектура систем віртуальних машин виглядає так</a:t>
            </a:r>
            <a:r>
              <a:rPr lang="uk-UA" altLang="ru-RU" dirty="0">
                <a:solidFill>
                  <a:schemeClr val="accent3"/>
                </a:solidFill>
              </a:rPr>
              <a:t>им чином</a:t>
            </a:r>
            <a:r>
              <a:rPr lang="ru-RU" dirty="0"/>
              <a:t>:</a:t>
            </a:r>
            <a:br>
              <a:rPr lang="ru-RU" dirty="0"/>
            </a:br>
            <a:endParaRPr lang="ru-RU" dirty="0"/>
          </a:p>
          <a:p>
            <a:pPr>
              <a:buFont typeface="Wingdings" panose="05000000000000000000" pitchFamily="2" charset="2"/>
              <a:buChar char="ü"/>
            </a:pPr>
            <a:r>
              <a:rPr lang="ru-RU" sz="1600" dirty="0"/>
              <a:t>Хостова</a:t>
            </a:r>
            <a:r>
              <a:rPr lang="uk-UA" altLang="ru-RU" sz="1600" dirty="0"/>
              <a:t>(Серверна)</a:t>
            </a:r>
            <a:r>
              <a:rPr lang="ru-RU" sz="1600" dirty="0"/>
              <a:t> ОС та монітор віртуальних машин поділяють між собою права на керування апаратними компонентами комп'ютера;</a:t>
            </a:r>
          </a:p>
          <a:p>
            <a:pPr>
              <a:buFont typeface="Wingdings" panose="05000000000000000000" pitchFamily="2" charset="2"/>
              <a:buChar char="ü"/>
            </a:pPr>
            <a:r>
              <a:rPr lang="ru-RU" sz="1600" dirty="0"/>
              <a:t>Монітор віртуальних машин контролює розподіл ресурсів між запущеними віртуальними машинами, створюючи їм, безпосередньо, ілюзію доступу до апаратного рівня;</a:t>
            </a:r>
          </a:p>
          <a:p>
            <a:pPr>
              <a:buFont typeface="Wingdings" panose="05000000000000000000" pitchFamily="2" charset="2"/>
              <a:buChar char="ü"/>
            </a:pPr>
            <a:r>
              <a:rPr lang="ru-RU" sz="1600" dirty="0"/>
              <a:t>Гостьові операційні системи в межах виділених ним ресурсів управляють роботою запущених під їх правлінням додатків.</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b="1" i="1" dirty="0">
                <a:solidFill>
                  <a:schemeClr val="accent3"/>
                </a:solidFill>
              </a:rPr>
              <a:t>Емуляція ОС на віртуальній машині</a:t>
            </a:r>
            <a:r>
              <a:rPr lang="en-US" b="1" i="1" dirty="0">
                <a:solidFill>
                  <a:schemeClr val="accent3"/>
                </a:solidFill>
              </a:rPr>
              <a:t>:</a:t>
            </a:r>
          </a:p>
        </p:txBody>
      </p:sp>
      <p:sp>
        <p:nvSpPr>
          <p:cNvPr id="3" name="Content Placeholder 2"/>
          <p:cNvSpPr>
            <a:spLocks noGrp="1"/>
          </p:cNvSpPr>
          <p:nvPr>
            <p:ph idx="1"/>
          </p:nvPr>
        </p:nvSpPr>
        <p:spPr>
          <a:xfrm>
            <a:off x="2773599" y="2321057"/>
            <a:ext cx="7796540" cy="3997828"/>
          </a:xfrm>
        </p:spPr>
        <p:txBody>
          <a:bodyPr/>
          <a:lstStyle/>
          <a:p>
            <a:r>
              <a:rPr lang="ru-RU" dirty="0"/>
              <a:t>Віртуальна машина дозволяє встановити на основному комп'ютері систему BIOS і більшість операційних систем, у тому числі MAC OS;</a:t>
            </a:r>
          </a:p>
          <a:p>
            <a:r>
              <a:rPr lang="ru-RU" dirty="0"/>
              <a:t>ВМ Hyper-V вже вбудована у Windows з 7 по 11, у всі версії, крім базової та домашньої;</a:t>
            </a:r>
          </a:p>
          <a:p>
            <a:r>
              <a:rPr lang="ru-RU" dirty="0"/>
              <a:t>Віртуальна машина з емуляцією ОС дозволить користувачеві в операційній системі, що діє, встановити будь-яку іншу ОС, що буває необхідно для робочих завдань.</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3213" y="476586"/>
            <a:ext cx="7958331" cy="1077229"/>
          </a:xfrm>
        </p:spPr>
        <p:txBody>
          <a:bodyPr>
            <a:noAutofit/>
          </a:bodyPr>
          <a:lstStyle/>
          <a:p>
            <a:r>
              <a:rPr lang="ru-RU" b="1" i="1" kern="100" dirty="0">
                <a:solidFill>
                  <a:schemeClr val="accent3"/>
                </a:solidFill>
                <a:effectLst/>
                <a:ea typeface="Calibri" panose="020F0502020204030204" pitchFamily="34" charset="0"/>
                <a:cs typeface="Times New Roman" panose="02020603050405020304" pitchFamily="18" charset="0"/>
              </a:rPr>
              <a:t>Програми створення та управління віртуальними машинами</a:t>
            </a:r>
            <a:r>
              <a:rPr lang="en-US" altLang="ru-RU" b="1" i="1" kern="100" dirty="0">
                <a:solidFill>
                  <a:schemeClr val="accent3">
                    <a:lumMod val="60000"/>
                    <a:lumOff val="40000"/>
                  </a:schemeClr>
                </a:solidFill>
                <a:effectLst/>
                <a:ea typeface="Calibri" panose="020F0502020204030204" pitchFamily="34" charset="0"/>
                <a:cs typeface="Times New Roman" panose="02020603050405020304" pitchFamily="18" charset="0"/>
              </a:rPr>
              <a:t>:</a:t>
            </a:r>
            <a:br>
              <a:rPr lang="ru-RU" b="1" i="1" kern="100" dirty="0">
                <a:solidFill>
                  <a:schemeClr val="accent3">
                    <a:lumMod val="60000"/>
                    <a:lumOff val="40000"/>
                  </a:schemeClr>
                </a:solidFill>
                <a:effectLst/>
                <a:ea typeface="Calibri" panose="020F0502020204030204" pitchFamily="34" charset="0"/>
                <a:cs typeface="Times New Roman" panose="02020603050405020304" pitchFamily="18" charset="0"/>
              </a:rPr>
            </a:br>
            <a:endParaRPr lang="ru-RU" b="1" i="1" dirty="0">
              <a:solidFill>
                <a:schemeClr val="accent3">
                  <a:lumMod val="60000"/>
                  <a:lumOff val="40000"/>
                </a:schemeClr>
              </a:solidFill>
            </a:endParaRPr>
          </a:p>
        </p:txBody>
      </p:sp>
      <p:sp>
        <p:nvSpPr>
          <p:cNvPr id="3" name="Content Placeholder 2"/>
          <p:cNvSpPr>
            <a:spLocks noGrp="1"/>
          </p:cNvSpPr>
          <p:nvPr>
            <p:ph idx="1"/>
          </p:nvPr>
        </p:nvSpPr>
        <p:spPr>
          <a:xfrm>
            <a:off x="2773599" y="2253822"/>
            <a:ext cx="7796540" cy="3997828"/>
          </a:xfrm>
        </p:spPr>
        <p:txBody>
          <a:bodyPr>
            <a:normAutofit fontScale="92500"/>
          </a:bodyPr>
          <a:lstStyle/>
          <a:p>
            <a:r>
              <a:rPr lang="ru-RU" b="1" dirty="0"/>
              <a:t>Робоча с</a:t>
            </a:r>
            <a:r>
              <a:rPr lang="uk-UA" altLang="ru-RU" b="1" dirty="0"/>
              <a:t>танція</a:t>
            </a:r>
            <a:r>
              <a:rPr lang="ru-RU" b="1" dirty="0"/>
              <a:t> Vmware</a:t>
            </a:r>
            <a:r>
              <a:rPr lang="ru-RU" dirty="0"/>
              <a:t>. Його розширені мережеві функції забезпечують можливість налаштування складних віртуальних мереж для віртуальних машин</a:t>
            </a:r>
          </a:p>
          <a:p>
            <a:r>
              <a:rPr lang="ru-RU" b="1" dirty="0"/>
              <a:t>Oracle VM VirtualBox.</a:t>
            </a:r>
            <a:r>
              <a:rPr lang="ru-RU" dirty="0"/>
              <a:t> Підтримує широкий спектр гостьових операційних систем, список, який включає всі версії Windows від XP до 10, а також Windows NT і Server 2003.</a:t>
            </a:r>
          </a:p>
          <a:p>
            <a:r>
              <a:rPr lang="ru-RU" b="1" dirty="0"/>
              <a:t>Гіпервізор HYPER-V.</a:t>
            </a:r>
            <a:r>
              <a:rPr lang="ru-RU" dirty="0"/>
              <a:t> Використовується як рішення для створення серверів або хостинг-провайдерів, засіб віртуалізації робочих місць, інструмент для QA, яким потрібна безпечна «пісочниця» для тестування програмного забезпечення.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b="1" i="1" dirty="0">
                <a:solidFill>
                  <a:schemeClr val="accent3"/>
                </a:solidFill>
              </a:rPr>
              <a:t>Переваги та недоліки віртуальних машин</a:t>
            </a:r>
            <a:endParaRPr lang="uk-UA" altLang="ru-RU" b="1" i="1" dirty="0">
              <a:solidFill>
                <a:schemeClr val="accent3"/>
              </a:solidFill>
            </a:endParaRPr>
          </a:p>
        </p:txBody>
      </p:sp>
      <p:sp>
        <p:nvSpPr>
          <p:cNvPr id="3" name="Content Placeholder 2"/>
          <p:cNvSpPr>
            <a:spLocks noGrp="1"/>
          </p:cNvSpPr>
          <p:nvPr>
            <p:ph idx="1"/>
          </p:nvPr>
        </p:nvSpPr>
        <p:spPr/>
        <p:txBody>
          <a:bodyPr/>
          <a:lstStyle/>
          <a:p>
            <a:pPr marL="0" indent="0">
              <a:buNone/>
            </a:pPr>
            <a:r>
              <a:rPr lang="ru-RU" dirty="0">
                <a:sym typeface="+mn-ea"/>
              </a:rPr>
              <a:t>Основні переваги віртуалізації:</a:t>
            </a:r>
            <a:endParaRPr lang="ru-RU" dirty="0"/>
          </a:p>
          <a:p>
            <a:r>
              <a:rPr lang="ru-RU" dirty="0"/>
              <a:t>В рамках віртуальної машини можна працювати із застарілими ОС та програмними рішеннями;</a:t>
            </a:r>
          </a:p>
          <a:p>
            <a:r>
              <a:rPr lang="ru-RU" dirty="0"/>
              <a:t>Можливість створити захищені користувацькі оточення для роботи з мережею;</a:t>
            </a:r>
          </a:p>
          <a:p>
            <a:r>
              <a:rPr lang="ru-RU" dirty="0"/>
              <a:t>Декілька ВМ, розгорнутих на фізичних ресурсах одного комп'ютера, ізольовані один від одного.</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40" y="4293235"/>
            <a:ext cx="10382250" cy="2583815"/>
          </a:xfrm>
          <a:prstGeom prst="rect">
            <a:avLst/>
          </a:prstGeom>
        </p:spPr>
      </p:pic>
      <p:sp>
        <p:nvSpPr>
          <p:cNvPr id="3" name="Content Placeholder 2"/>
          <p:cNvSpPr>
            <a:spLocks noGrp="1"/>
          </p:cNvSpPr>
          <p:nvPr>
            <p:ph idx="1"/>
          </p:nvPr>
        </p:nvSpPr>
        <p:spPr>
          <a:xfrm>
            <a:off x="2639688" y="188840"/>
            <a:ext cx="7796540" cy="3997828"/>
          </a:xfrm>
        </p:spPr>
        <p:txBody>
          <a:bodyPr>
            <a:normAutofit/>
          </a:bodyPr>
          <a:lstStyle/>
          <a:p>
            <a:pPr marL="0" indent="0">
              <a:buNone/>
            </a:pPr>
            <a:r>
              <a:rPr lang="ru-RU" dirty="0"/>
              <a:t>Основні недоліки віртуалізації:</a:t>
            </a:r>
          </a:p>
          <a:p>
            <a:br>
              <a:rPr lang="ru-RU" dirty="0"/>
            </a:br>
            <a:r>
              <a:rPr lang="ru-RU" dirty="0"/>
              <a:t>Забезпечення роботи одночасно кількох ВМ можуть зажадати досить великих апаратних ресурсів;</a:t>
            </a:r>
          </a:p>
          <a:p>
            <a:r>
              <a:rPr lang="ru-RU" dirty="0"/>
              <a:t>Операційна система ВМ, залежно від рішення, що використовується, може працювати повільніше, ніж на звичайному комп'ютері;</a:t>
            </a:r>
          </a:p>
          <a:p>
            <a:r>
              <a:rPr lang="ru-RU" dirty="0"/>
              <a:t>Різні платформи віртуалізації не підтримують віртуалізацію всього апаратного забезпечення та інтерфейсів.</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1354</Words>
  <Application>Microsoft Office PowerPoint</Application>
  <PresentationFormat>Widescreen</PresentationFormat>
  <Paragraphs>92</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MS Shell Dlg 2</vt:lpstr>
      <vt:lpstr>Wingdings</vt:lpstr>
      <vt:lpstr>Wingdings 3</vt:lpstr>
      <vt:lpstr>Madison</vt:lpstr>
      <vt:lpstr>Віртуальна машина</vt:lpstr>
      <vt:lpstr>Що таке віртуальна машина</vt:lpstr>
      <vt:lpstr>PowerPoint Presentation</vt:lpstr>
      <vt:lpstr>Застосування та архітектура системи віртуальних машин</vt:lpstr>
      <vt:lpstr>PowerPoint Presentation</vt:lpstr>
      <vt:lpstr>Емуляція ОС на віртуальній машині:</vt:lpstr>
      <vt:lpstr>Програми створення та управління віртуальними машинами: </vt:lpstr>
      <vt:lpstr>Переваги та недоліки віртуальних машин</vt:lpstr>
      <vt:lpstr>PowerPoint Presentation</vt:lpstr>
      <vt:lpstr>Використання віртуальних машин у тестуванні ПЗ</vt:lpstr>
      <vt:lpstr>Встановлення віртуальних машин на прикладі HYPER-V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Mint           </vt:lpstr>
      <vt:lpstr>ISO образ</vt:lpstr>
      <vt:lpstr>Одні з популярних ISO образів:</vt:lpstr>
      <vt:lpstr> По крокове встановлення VirtualBox на Windows </vt:lpstr>
      <vt:lpstr>PowerPoint Presentation</vt:lpstr>
      <vt:lpstr>PowerPoint Presentation</vt:lpstr>
      <vt:lpstr>По крокове встановлення VirtualBox на Mac</vt:lpstr>
      <vt:lpstr>PowerPoint Presentation</vt:lpstr>
      <vt:lpstr>PowerPoint Presentation</vt:lpstr>
      <vt:lpstr>Створення ВМ</vt:lpstr>
      <vt:lpstr>PowerPoint Presentation</vt:lpstr>
      <vt:lpstr>PowerPoint Presentation</vt:lpstr>
      <vt:lpstr>PowerPoint Presentation</vt:lpstr>
      <vt:lpstr>PowerPoint Presentation</vt:lpstr>
      <vt:lpstr>PowerPoint Presentation</vt:lpstr>
      <vt:lpstr>По корокове встановлення Linux Mint на Windows(10)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Детальніше про встановлення VirtualBox на цьому сайті : https://www.wikihow.com/Install-VirtualBox </vt:lpstr>
      <vt:lpstr>Джерела:</vt:lpstr>
      <vt:lpstr>Посилання на Linux Mint та Windows iso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Віртуальна машина</dc:title>
  <dc:creator>User1</dc:creator>
  <cp:lastModifiedBy>Vitalii Vinnik</cp:lastModifiedBy>
  <cp:revision>1</cp:revision>
  <dcterms:modified xsi:type="dcterms:W3CDTF">2022-10-24T17:46:35Z</dcterms:modified>
</cp:coreProperties>
</file>